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handoutMasterIdLst>
    <p:handoutMasterId r:id="rId27"/>
  </p:handoutMasterIdLst>
  <p:sldIdLst>
    <p:sldId id="294" r:id="rId4"/>
    <p:sldId id="460" r:id="rId5"/>
    <p:sldId id="461" r:id="rId6"/>
    <p:sldId id="458" r:id="rId7"/>
    <p:sldId id="459" r:id="rId8"/>
    <p:sldId id="298" r:id="rId9"/>
    <p:sldId id="351" r:id="rId10"/>
    <p:sldId id="299" r:id="rId11"/>
    <p:sldId id="359" r:id="rId12"/>
    <p:sldId id="360" r:id="rId13"/>
    <p:sldId id="337" r:id="rId14"/>
    <p:sldId id="309" r:id="rId15"/>
    <p:sldId id="364" r:id="rId16"/>
    <p:sldId id="368" r:id="rId17"/>
    <p:sldId id="369" r:id="rId18"/>
    <p:sldId id="370" r:id="rId19"/>
    <p:sldId id="362" r:id="rId20"/>
    <p:sldId id="363" r:id="rId21"/>
    <p:sldId id="455" r:id="rId22"/>
    <p:sldId id="449" r:id="rId23"/>
    <p:sldId id="457" r:id="rId24"/>
    <p:sldId id="349" r:id="rId25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EF8339"/>
    <a:srgbClr val="DA0000"/>
    <a:srgbClr val="A50021"/>
    <a:srgbClr val="FFECE7"/>
    <a:srgbClr val="EABD00"/>
    <a:srgbClr val="CC9900"/>
    <a:srgbClr val="FF2121"/>
    <a:srgbClr val="F4AA78"/>
    <a:srgbClr val="F08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DS Grupo 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89-43E7-9796-E9278EC298D9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89-43E7-9796-E9278EC298D9}"/>
              </c:ext>
            </c:extLst>
          </c:dPt>
          <c:dPt>
            <c:idx val="2"/>
            <c:bubble3D val="0"/>
            <c:spPr>
              <a:solidFill>
                <a:srgbClr val="BC003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89-43E7-9796-E9278EC298D9}"/>
              </c:ext>
            </c:extLst>
          </c:dPt>
          <c:dLbls>
            <c:dLbl>
              <c:idx val="0"/>
              <c:layout>
                <c:manualLayout>
                  <c:x val="6.274347933070866E-2"/>
                  <c:y val="-8.373793776218395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75%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89-43E7-9796-E9278EC298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591204414957986E-2"/>
                  <c:y val="-5.37832011697911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89-43E7-9796-E9278EC298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335713611356668E-2"/>
                  <c:y val="0"/>
                </c:manualLayout>
              </c:layout>
              <c:tx>
                <c:rich>
                  <a:bodyPr/>
                  <a:lstStyle/>
                  <a:p>
                    <a:fld id="{A869504D-C006-4233-B445-9009CA63E1CA}" type="PERCENTAGE">
                      <a:rPr lang="en-US" baseline="0" smtClean="0"/>
                      <a:pPr/>
                      <a:t>[PORCENTAJE]</a:t>
                    </a:fld>
                    <a:endParaRPr lang="es-PE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289-43E7-9796-E9278EC298D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Validado</c:v>
                </c:pt>
                <c:pt idx="1">
                  <c:v>Improcedente</c:v>
                </c:pt>
                <c:pt idx="2">
                  <c:v>Eliminado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241</c:v>
                </c:pt>
                <c:pt idx="1">
                  <c:v>48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89-43E7-9796-E9278EC298D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84D1E-A6E5-4EAF-914B-303A9929E515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29C89AA5-3FEF-43A5-BDA7-0147504B4114}">
      <dgm:prSet phldrT="[Texto]"/>
      <dgm:spPr/>
      <dgm:t>
        <a:bodyPr/>
        <a:lstStyle/>
        <a:p>
          <a:r>
            <a:rPr lang="es-PE" dirty="0" smtClean="0"/>
            <a:t>1989</a:t>
          </a:r>
          <a:endParaRPr lang="es-PE" dirty="0"/>
        </a:p>
      </dgm:t>
    </dgm:pt>
    <dgm:pt modelId="{8AE3E0D8-6FA7-4655-89A5-B0C4CF02D27B}" type="parTrans" cxnId="{FDF2CD07-1AB0-4BB3-A199-706539BC4846}">
      <dgm:prSet/>
      <dgm:spPr/>
      <dgm:t>
        <a:bodyPr/>
        <a:lstStyle/>
        <a:p>
          <a:endParaRPr lang="es-PE"/>
        </a:p>
      </dgm:t>
    </dgm:pt>
    <dgm:pt modelId="{0DDB1704-39D9-4005-A762-7ECCFCF21F04}" type="sibTrans" cxnId="{FDF2CD07-1AB0-4BB3-A199-706539BC4846}">
      <dgm:prSet/>
      <dgm:spPr/>
      <dgm:t>
        <a:bodyPr/>
        <a:lstStyle/>
        <a:p>
          <a:endParaRPr lang="es-PE"/>
        </a:p>
      </dgm:t>
    </dgm:pt>
    <dgm:pt modelId="{1C298C34-C344-4F7C-878A-D55E8D4F1BD9}">
      <dgm:prSet phldrT="[Texto]"/>
      <dgm:spPr/>
      <dgm:t>
        <a:bodyPr/>
        <a:lstStyle/>
        <a:p>
          <a:r>
            <a:rPr lang="es-PE" dirty="0" smtClean="0"/>
            <a:t>1991</a:t>
          </a:r>
          <a:endParaRPr lang="es-PE" dirty="0"/>
        </a:p>
      </dgm:t>
    </dgm:pt>
    <dgm:pt modelId="{7DDEEC7B-AB39-4228-B095-FB8A3E206DA7}" type="parTrans" cxnId="{2C9BDBCE-6EB8-40FA-9C24-FF6369D9B801}">
      <dgm:prSet/>
      <dgm:spPr/>
      <dgm:t>
        <a:bodyPr/>
        <a:lstStyle/>
        <a:p>
          <a:endParaRPr lang="es-PE"/>
        </a:p>
      </dgm:t>
    </dgm:pt>
    <dgm:pt modelId="{682B6F34-2D77-4938-AB6D-36EFA2FCA78B}" type="sibTrans" cxnId="{2C9BDBCE-6EB8-40FA-9C24-FF6369D9B801}">
      <dgm:prSet/>
      <dgm:spPr/>
      <dgm:t>
        <a:bodyPr/>
        <a:lstStyle/>
        <a:p>
          <a:endParaRPr lang="es-PE"/>
        </a:p>
      </dgm:t>
    </dgm:pt>
    <dgm:pt modelId="{4CAE7051-ADC1-4D63-85E6-893DD9EF32A9}">
      <dgm:prSet phldrT="[Texto]"/>
      <dgm:spPr/>
      <dgm:t>
        <a:bodyPr/>
        <a:lstStyle/>
        <a:p>
          <a:r>
            <a:rPr lang="es-PE" dirty="0" smtClean="0"/>
            <a:t>1992</a:t>
          </a:r>
        </a:p>
      </dgm:t>
    </dgm:pt>
    <dgm:pt modelId="{E32A4510-8739-45B8-81A3-2901D29D2BB0}" type="parTrans" cxnId="{D9236F2B-0C3B-4F11-B0B8-3CD0F2388603}">
      <dgm:prSet/>
      <dgm:spPr/>
      <dgm:t>
        <a:bodyPr/>
        <a:lstStyle/>
        <a:p>
          <a:endParaRPr lang="es-PE"/>
        </a:p>
      </dgm:t>
    </dgm:pt>
    <dgm:pt modelId="{8DCAD3EE-872F-4B57-893C-17640368CD2B}" type="sibTrans" cxnId="{D9236F2B-0C3B-4F11-B0B8-3CD0F2388603}">
      <dgm:prSet/>
      <dgm:spPr/>
      <dgm:t>
        <a:bodyPr/>
        <a:lstStyle/>
        <a:p>
          <a:endParaRPr lang="es-PE"/>
        </a:p>
      </dgm:t>
    </dgm:pt>
    <dgm:pt modelId="{018DA35C-795E-4FCE-B67A-175CABF2C6EA}">
      <dgm:prSet/>
      <dgm:spPr/>
      <dgm:t>
        <a:bodyPr/>
        <a:lstStyle/>
        <a:p>
          <a:r>
            <a:rPr lang="es-PE" dirty="0" smtClean="0"/>
            <a:t>2001</a:t>
          </a:r>
          <a:endParaRPr lang="es-PE" dirty="0"/>
        </a:p>
      </dgm:t>
    </dgm:pt>
    <dgm:pt modelId="{38EC31A5-1202-426A-A33D-7E8A1D9CC0E0}" type="parTrans" cxnId="{15503A29-92F8-4295-AB42-EE944C40ED48}">
      <dgm:prSet/>
      <dgm:spPr/>
      <dgm:t>
        <a:bodyPr/>
        <a:lstStyle/>
        <a:p>
          <a:endParaRPr lang="es-PE"/>
        </a:p>
      </dgm:t>
    </dgm:pt>
    <dgm:pt modelId="{D138D6AA-1E6E-4037-A7DE-995E93727ADA}" type="sibTrans" cxnId="{15503A29-92F8-4295-AB42-EE944C40ED48}">
      <dgm:prSet/>
      <dgm:spPr/>
      <dgm:t>
        <a:bodyPr/>
        <a:lstStyle/>
        <a:p>
          <a:endParaRPr lang="es-PE"/>
        </a:p>
      </dgm:t>
    </dgm:pt>
    <dgm:pt modelId="{49E3DF7F-7BA4-4F06-8365-36A04AE72077}">
      <dgm:prSet/>
      <dgm:spPr/>
      <dgm:t>
        <a:bodyPr/>
        <a:lstStyle/>
        <a:p>
          <a:r>
            <a:rPr lang="es-PE" dirty="0" smtClean="0"/>
            <a:t>2009</a:t>
          </a:r>
          <a:endParaRPr lang="es-PE" dirty="0"/>
        </a:p>
      </dgm:t>
    </dgm:pt>
    <dgm:pt modelId="{A63A439F-13A9-4A56-908B-B01CD9952020}" type="parTrans" cxnId="{127CD7FE-B309-43C2-B845-EFCB68819223}">
      <dgm:prSet/>
      <dgm:spPr/>
      <dgm:t>
        <a:bodyPr/>
        <a:lstStyle/>
        <a:p>
          <a:endParaRPr lang="es-PE"/>
        </a:p>
      </dgm:t>
    </dgm:pt>
    <dgm:pt modelId="{4FAC68DB-FA13-4E62-9048-F3C4694CF42F}" type="sibTrans" cxnId="{127CD7FE-B309-43C2-B845-EFCB68819223}">
      <dgm:prSet/>
      <dgm:spPr/>
      <dgm:t>
        <a:bodyPr/>
        <a:lstStyle/>
        <a:p>
          <a:endParaRPr lang="es-PE"/>
        </a:p>
      </dgm:t>
    </dgm:pt>
    <dgm:pt modelId="{39C16A76-A277-4698-8081-A54048D196DB}">
      <dgm:prSet/>
      <dgm:spPr/>
      <dgm:t>
        <a:bodyPr/>
        <a:lstStyle/>
        <a:p>
          <a:r>
            <a:rPr lang="es-PE" dirty="0" smtClean="0"/>
            <a:t>2011</a:t>
          </a:r>
          <a:endParaRPr lang="es-PE" dirty="0"/>
        </a:p>
      </dgm:t>
    </dgm:pt>
    <dgm:pt modelId="{C581A084-A895-4CD1-9053-36C01D94B163}" type="parTrans" cxnId="{CB8A587E-F473-4A62-A206-D49042E88604}">
      <dgm:prSet/>
      <dgm:spPr/>
      <dgm:t>
        <a:bodyPr/>
        <a:lstStyle/>
        <a:p>
          <a:endParaRPr lang="es-PE"/>
        </a:p>
      </dgm:t>
    </dgm:pt>
    <dgm:pt modelId="{501B0838-724F-4F1E-8FF6-DF648713DA77}" type="sibTrans" cxnId="{CB8A587E-F473-4A62-A206-D49042E88604}">
      <dgm:prSet/>
      <dgm:spPr/>
      <dgm:t>
        <a:bodyPr/>
        <a:lstStyle/>
        <a:p>
          <a:endParaRPr lang="es-PE"/>
        </a:p>
      </dgm:t>
    </dgm:pt>
    <dgm:pt modelId="{24B8C46B-5BBE-4A76-BBE8-E3344FE3FD7D}">
      <dgm:prSet/>
      <dgm:spPr/>
      <dgm:t>
        <a:bodyPr/>
        <a:lstStyle/>
        <a:p>
          <a:r>
            <a:rPr lang="es-PE" dirty="0" smtClean="0"/>
            <a:t>2013</a:t>
          </a:r>
          <a:endParaRPr lang="es-PE" dirty="0"/>
        </a:p>
      </dgm:t>
    </dgm:pt>
    <dgm:pt modelId="{BACDB528-EC76-4A04-B651-49DD9CF806DA}" type="parTrans" cxnId="{F8E9315F-8BE6-4B6C-A369-9DC3769C9CD6}">
      <dgm:prSet/>
      <dgm:spPr/>
      <dgm:t>
        <a:bodyPr/>
        <a:lstStyle/>
        <a:p>
          <a:endParaRPr lang="es-PE"/>
        </a:p>
      </dgm:t>
    </dgm:pt>
    <dgm:pt modelId="{270F31DE-1405-48BF-AB57-A697448C2E9E}" type="sibTrans" cxnId="{F8E9315F-8BE6-4B6C-A369-9DC3769C9CD6}">
      <dgm:prSet/>
      <dgm:spPr/>
      <dgm:t>
        <a:bodyPr/>
        <a:lstStyle/>
        <a:p>
          <a:endParaRPr lang="es-PE"/>
        </a:p>
      </dgm:t>
    </dgm:pt>
    <dgm:pt modelId="{807C1CE1-0704-43ED-B9DA-426849CC9737}" type="pres">
      <dgm:prSet presAssocID="{25C84D1E-A6E5-4EAF-914B-303A9929E515}" presName="Name0" presStyleCnt="0">
        <dgm:presLayoutVars>
          <dgm:dir/>
          <dgm:resizeHandles val="exact"/>
        </dgm:presLayoutVars>
      </dgm:prSet>
      <dgm:spPr/>
    </dgm:pt>
    <dgm:pt modelId="{0C9B1A38-8D45-48B8-8108-3037965BA956}" type="pres">
      <dgm:prSet presAssocID="{29C89AA5-3FEF-43A5-BDA7-0147504B4114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B58388-CDB9-43EA-8A11-1B0573A5611C}" type="pres">
      <dgm:prSet presAssocID="{0DDB1704-39D9-4005-A762-7ECCFCF21F04}" presName="parSpace" presStyleCnt="0"/>
      <dgm:spPr/>
    </dgm:pt>
    <dgm:pt modelId="{279875C0-67A5-4403-B3C2-54780F448FBA}" type="pres">
      <dgm:prSet presAssocID="{1C298C34-C344-4F7C-878A-D55E8D4F1BD9}" presName="parTxOnly" presStyleLbl="node1" presStyleIdx="1" presStyleCnt="7" custLinFactNeighborY="-112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BFAAED3-BB67-4BA1-BBBA-5AA4830AF06B}" type="pres">
      <dgm:prSet presAssocID="{682B6F34-2D77-4938-AB6D-36EFA2FCA78B}" presName="parSpace" presStyleCnt="0"/>
      <dgm:spPr/>
    </dgm:pt>
    <dgm:pt modelId="{297AE9DA-FBFF-4C6F-95F0-D57033528690}" type="pres">
      <dgm:prSet presAssocID="{4CAE7051-ADC1-4D63-85E6-893DD9EF32A9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00F260-9053-47F7-8894-60497B4F6B8B}" type="pres">
      <dgm:prSet presAssocID="{8DCAD3EE-872F-4B57-893C-17640368CD2B}" presName="parSpace" presStyleCnt="0"/>
      <dgm:spPr/>
    </dgm:pt>
    <dgm:pt modelId="{E416E057-2E52-4B4C-96A4-D5AF6A30A7FC}" type="pres">
      <dgm:prSet presAssocID="{018DA35C-795E-4FCE-B67A-175CABF2C6EA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B60C876-8187-42E2-9C95-013FF8236598}" type="pres">
      <dgm:prSet presAssocID="{D138D6AA-1E6E-4037-A7DE-995E93727ADA}" presName="parSpace" presStyleCnt="0"/>
      <dgm:spPr/>
    </dgm:pt>
    <dgm:pt modelId="{835FD4D3-2499-49DD-90F9-A52621812249}" type="pres">
      <dgm:prSet presAssocID="{49E3DF7F-7BA4-4F06-8365-36A04AE72077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D899CE-ECC3-47FE-A5BD-1096ACE8EE2C}" type="pres">
      <dgm:prSet presAssocID="{4FAC68DB-FA13-4E62-9048-F3C4694CF42F}" presName="parSpace" presStyleCnt="0"/>
      <dgm:spPr/>
    </dgm:pt>
    <dgm:pt modelId="{5A645DC4-9DDE-419C-A655-F7DB888506AF}" type="pres">
      <dgm:prSet presAssocID="{39C16A76-A277-4698-8081-A54048D196D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A946BBB-C227-4586-B661-DD5A58BBED79}" type="pres">
      <dgm:prSet presAssocID="{501B0838-724F-4F1E-8FF6-DF648713DA77}" presName="parSpace" presStyleCnt="0"/>
      <dgm:spPr/>
    </dgm:pt>
    <dgm:pt modelId="{B48E1FB6-5839-4A80-A005-4ACE34C35263}" type="pres">
      <dgm:prSet presAssocID="{24B8C46B-5BBE-4A76-BBE8-E3344FE3FD7D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AFCEF78-B52B-4BDA-A247-82A3C93CF828}" type="presOf" srcId="{49E3DF7F-7BA4-4F06-8365-36A04AE72077}" destId="{835FD4D3-2499-49DD-90F9-A52621812249}" srcOrd="0" destOrd="0" presId="urn:microsoft.com/office/officeart/2005/8/layout/hChevron3"/>
    <dgm:cxn modelId="{CB8A587E-F473-4A62-A206-D49042E88604}" srcId="{25C84D1E-A6E5-4EAF-914B-303A9929E515}" destId="{39C16A76-A277-4698-8081-A54048D196DB}" srcOrd="5" destOrd="0" parTransId="{C581A084-A895-4CD1-9053-36C01D94B163}" sibTransId="{501B0838-724F-4F1E-8FF6-DF648713DA77}"/>
    <dgm:cxn modelId="{127CD7FE-B309-43C2-B845-EFCB68819223}" srcId="{25C84D1E-A6E5-4EAF-914B-303A9929E515}" destId="{49E3DF7F-7BA4-4F06-8365-36A04AE72077}" srcOrd="4" destOrd="0" parTransId="{A63A439F-13A9-4A56-908B-B01CD9952020}" sibTransId="{4FAC68DB-FA13-4E62-9048-F3C4694CF42F}"/>
    <dgm:cxn modelId="{FDF2CD07-1AB0-4BB3-A199-706539BC4846}" srcId="{25C84D1E-A6E5-4EAF-914B-303A9929E515}" destId="{29C89AA5-3FEF-43A5-BDA7-0147504B4114}" srcOrd="0" destOrd="0" parTransId="{8AE3E0D8-6FA7-4655-89A5-B0C4CF02D27B}" sibTransId="{0DDB1704-39D9-4005-A762-7ECCFCF21F04}"/>
    <dgm:cxn modelId="{1B1D0B3D-99CE-49E8-8259-60AD9DFB1443}" type="presOf" srcId="{25C84D1E-A6E5-4EAF-914B-303A9929E515}" destId="{807C1CE1-0704-43ED-B9DA-426849CC9737}" srcOrd="0" destOrd="0" presId="urn:microsoft.com/office/officeart/2005/8/layout/hChevron3"/>
    <dgm:cxn modelId="{88F07F8D-5EDB-4CCB-BDB9-A9551D11C0CC}" type="presOf" srcId="{1C298C34-C344-4F7C-878A-D55E8D4F1BD9}" destId="{279875C0-67A5-4403-B3C2-54780F448FBA}" srcOrd="0" destOrd="0" presId="urn:microsoft.com/office/officeart/2005/8/layout/hChevron3"/>
    <dgm:cxn modelId="{15503A29-92F8-4295-AB42-EE944C40ED48}" srcId="{25C84D1E-A6E5-4EAF-914B-303A9929E515}" destId="{018DA35C-795E-4FCE-B67A-175CABF2C6EA}" srcOrd="3" destOrd="0" parTransId="{38EC31A5-1202-426A-A33D-7E8A1D9CC0E0}" sibTransId="{D138D6AA-1E6E-4037-A7DE-995E93727ADA}"/>
    <dgm:cxn modelId="{1957E14F-5B34-4811-8995-745BA4EAD003}" type="presOf" srcId="{39C16A76-A277-4698-8081-A54048D196DB}" destId="{5A645DC4-9DDE-419C-A655-F7DB888506AF}" srcOrd="0" destOrd="0" presId="urn:microsoft.com/office/officeart/2005/8/layout/hChevron3"/>
    <dgm:cxn modelId="{2C9BDBCE-6EB8-40FA-9C24-FF6369D9B801}" srcId="{25C84D1E-A6E5-4EAF-914B-303A9929E515}" destId="{1C298C34-C344-4F7C-878A-D55E8D4F1BD9}" srcOrd="1" destOrd="0" parTransId="{7DDEEC7B-AB39-4228-B095-FB8A3E206DA7}" sibTransId="{682B6F34-2D77-4938-AB6D-36EFA2FCA78B}"/>
    <dgm:cxn modelId="{F8E9315F-8BE6-4B6C-A369-9DC3769C9CD6}" srcId="{25C84D1E-A6E5-4EAF-914B-303A9929E515}" destId="{24B8C46B-5BBE-4A76-BBE8-E3344FE3FD7D}" srcOrd="6" destOrd="0" parTransId="{BACDB528-EC76-4A04-B651-49DD9CF806DA}" sibTransId="{270F31DE-1405-48BF-AB57-A697448C2E9E}"/>
    <dgm:cxn modelId="{34295DCE-02E7-4F22-895F-76111DECD7B4}" type="presOf" srcId="{4CAE7051-ADC1-4D63-85E6-893DD9EF32A9}" destId="{297AE9DA-FBFF-4C6F-95F0-D57033528690}" srcOrd="0" destOrd="0" presId="urn:microsoft.com/office/officeart/2005/8/layout/hChevron3"/>
    <dgm:cxn modelId="{2770E19F-3550-496B-BBC8-6D4F0F746892}" type="presOf" srcId="{24B8C46B-5BBE-4A76-BBE8-E3344FE3FD7D}" destId="{B48E1FB6-5839-4A80-A005-4ACE34C35263}" srcOrd="0" destOrd="0" presId="urn:microsoft.com/office/officeart/2005/8/layout/hChevron3"/>
    <dgm:cxn modelId="{D9236F2B-0C3B-4F11-B0B8-3CD0F2388603}" srcId="{25C84D1E-A6E5-4EAF-914B-303A9929E515}" destId="{4CAE7051-ADC1-4D63-85E6-893DD9EF32A9}" srcOrd="2" destOrd="0" parTransId="{E32A4510-8739-45B8-81A3-2901D29D2BB0}" sibTransId="{8DCAD3EE-872F-4B57-893C-17640368CD2B}"/>
    <dgm:cxn modelId="{B73057E7-B312-4F2E-8836-9E56EF2AE85E}" type="presOf" srcId="{018DA35C-795E-4FCE-B67A-175CABF2C6EA}" destId="{E416E057-2E52-4B4C-96A4-D5AF6A30A7FC}" srcOrd="0" destOrd="0" presId="urn:microsoft.com/office/officeart/2005/8/layout/hChevron3"/>
    <dgm:cxn modelId="{F18F8953-EA5C-43F0-87CA-6AF4DD0C1BCD}" type="presOf" srcId="{29C89AA5-3FEF-43A5-BDA7-0147504B4114}" destId="{0C9B1A38-8D45-48B8-8108-3037965BA956}" srcOrd="0" destOrd="0" presId="urn:microsoft.com/office/officeart/2005/8/layout/hChevron3"/>
    <dgm:cxn modelId="{207473F7-7D27-48AA-8CAB-A6BB26F887BD}" type="presParOf" srcId="{807C1CE1-0704-43ED-B9DA-426849CC9737}" destId="{0C9B1A38-8D45-48B8-8108-3037965BA956}" srcOrd="0" destOrd="0" presId="urn:microsoft.com/office/officeart/2005/8/layout/hChevron3"/>
    <dgm:cxn modelId="{85AC5947-3346-4543-B557-D39DDADAF615}" type="presParOf" srcId="{807C1CE1-0704-43ED-B9DA-426849CC9737}" destId="{2FB58388-CDB9-43EA-8A11-1B0573A5611C}" srcOrd="1" destOrd="0" presId="urn:microsoft.com/office/officeart/2005/8/layout/hChevron3"/>
    <dgm:cxn modelId="{C57A40B9-370F-4F01-945B-659E55EB87F7}" type="presParOf" srcId="{807C1CE1-0704-43ED-B9DA-426849CC9737}" destId="{279875C0-67A5-4403-B3C2-54780F448FBA}" srcOrd="2" destOrd="0" presId="urn:microsoft.com/office/officeart/2005/8/layout/hChevron3"/>
    <dgm:cxn modelId="{56BB659B-0D39-402D-AE1E-448549EC6184}" type="presParOf" srcId="{807C1CE1-0704-43ED-B9DA-426849CC9737}" destId="{ABFAAED3-BB67-4BA1-BBBA-5AA4830AF06B}" srcOrd="3" destOrd="0" presId="urn:microsoft.com/office/officeart/2005/8/layout/hChevron3"/>
    <dgm:cxn modelId="{AD33CA6E-0755-4A23-9B1D-FC92C10DB444}" type="presParOf" srcId="{807C1CE1-0704-43ED-B9DA-426849CC9737}" destId="{297AE9DA-FBFF-4C6F-95F0-D57033528690}" srcOrd="4" destOrd="0" presId="urn:microsoft.com/office/officeart/2005/8/layout/hChevron3"/>
    <dgm:cxn modelId="{EE88910E-C3CA-4BB8-A5E6-E397D38D8B4E}" type="presParOf" srcId="{807C1CE1-0704-43ED-B9DA-426849CC9737}" destId="{0800F260-9053-47F7-8894-60497B4F6B8B}" srcOrd="5" destOrd="0" presId="urn:microsoft.com/office/officeart/2005/8/layout/hChevron3"/>
    <dgm:cxn modelId="{2ACAD125-73C7-49FE-BD93-3950F89E1D7B}" type="presParOf" srcId="{807C1CE1-0704-43ED-B9DA-426849CC9737}" destId="{E416E057-2E52-4B4C-96A4-D5AF6A30A7FC}" srcOrd="6" destOrd="0" presId="urn:microsoft.com/office/officeart/2005/8/layout/hChevron3"/>
    <dgm:cxn modelId="{983EAFC5-C840-4BBE-91D2-91BE6BFBD175}" type="presParOf" srcId="{807C1CE1-0704-43ED-B9DA-426849CC9737}" destId="{1B60C876-8187-42E2-9C95-013FF8236598}" srcOrd="7" destOrd="0" presId="urn:microsoft.com/office/officeart/2005/8/layout/hChevron3"/>
    <dgm:cxn modelId="{2A899BDC-7A9D-468E-A67E-0BB569E24918}" type="presParOf" srcId="{807C1CE1-0704-43ED-B9DA-426849CC9737}" destId="{835FD4D3-2499-49DD-90F9-A52621812249}" srcOrd="8" destOrd="0" presId="urn:microsoft.com/office/officeart/2005/8/layout/hChevron3"/>
    <dgm:cxn modelId="{8B138F82-0834-4C5E-B75F-779C04B4C027}" type="presParOf" srcId="{807C1CE1-0704-43ED-B9DA-426849CC9737}" destId="{36D899CE-ECC3-47FE-A5BD-1096ACE8EE2C}" srcOrd="9" destOrd="0" presId="urn:microsoft.com/office/officeart/2005/8/layout/hChevron3"/>
    <dgm:cxn modelId="{C8E239DA-BB72-43CD-BEF2-CC033558DB2E}" type="presParOf" srcId="{807C1CE1-0704-43ED-B9DA-426849CC9737}" destId="{5A645DC4-9DDE-419C-A655-F7DB888506AF}" srcOrd="10" destOrd="0" presId="urn:microsoft.com/office/officeart/2005/8/layout/hChevron3"/>
    <dgm:cxn modelId="{1D76F54C-C70F-44B7-967D-8B41204A5B70}" type="presParOf" srcId="{807C1CE1-0704-43ED-B9DA-426849CC9737}" destId="{DA946BBB-C227-4586-B661-DD5A58BBED79}" srcOrd="11" destOrd="0" presId="urn:microsoft.com/office/officeart/2005/8/layout/hChevron3"/>
    <dgm:cxn modelId="{B940DE99-EA4A-43A2-BA2A-CFDC3379472F}" type="presParOf" srcId="{807C1CE1-0704-43ED-B9DA-426849CC9737}" destId="{B48E1FB6-5839-4A80-A005-4ACE34C3526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2F622-1CBC-4788-85B8-AB81B7F152B1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C1405A88-FB82-41AC-B010-528B31AB6CA3}">
      <dgm:prSet phldrT="[Texto]" custT="1"/>
      <dgm:spPr/>
      <dgm:t>
        <a:bodyPr/>
        <a:lstStyle/>
        <a:p>
          <a:r>
            <a:rPr lang="es-PE" sz="1800" b="1" dirty="0" smtClean="0">
              <a:latin typeface="+mn-lt"/>
            </a:rPr>
            <a:t>Decreto Legislativo 1310</a:t>
          </a:r>
        </a:p>
        <a:p>
          <a:r>
            <a:rPr lang="es-PE" sz="1600" b="0" dirty="0" smtClean="0"/>
            <a:t>Establece la obligación de las entidades del Poder Ejecutivo de realizar un análisis de calidad regulatoria de procedimientos administrativos (ACR)</a:t>
          </a:r>
          <a:endParaRPr lang="es-PE" sz="1600" b="0" dirty="0"/>
        </a:p>
      </dgm:t>
    </dgm:pt>
    <dgm:pt modelId="{66A02901-F7E2-4B8F-9DD9-EE53820662C4}" type="parTrans" cxnId="{A176A4F1-90FC-4BA0-9DEE-8EF3DE9FB89B}">
      <dgm:prSet/>
      <dgm:spPr/>
      <dgm:t>
        <a:bodyPr/>
        <a:lstStyle/>
        <a:p>
          <a:endParaRPr lang="es-PE" sz="1600" b="1"/>
        </a:p>
      </dgm:t>
    </dgm:pt>
    <dgm:pt modelId="{192DD1BB-B607-4F57-AB58-B10CBF39FB1D}" type="sibTrans" cxnId="{A176A4F1-90FC-4BA0-9DEE-8EF3DE9FB89B}">
      <dgm:prSet/>
      <dgm:spPr/>
      <dgm:t>
        <a:bodyPr/>
        <a:lstStyle/>
        <a:p>
          <a:endParaRPr lang="es-PE" sz="1600" b="1"/>
        </a:p>
      </dgm:t>
    </dgm:pt>
    <dgm:pt modelId="{DED8ED18-E108-4C55-A30D-A0A535272FB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E" sz="1800" b="1" dirty="0" smtClean="0"/>
            <a:t>Decreto Legislativo 1446</a:t>
          </a:r>
        </a:p>
        <a:p>
          <a:r>
            <a:rPr lang="es-PE" sz="1600" b="0" dirty="0" smtClean="0"/>
            <a:t>Establece como una de las finalidades del Sistema Administrativo de Modernización de la Gestión Pública promover la mejora de la calidad de las regulaciones y la simplificación administrativa</a:t>
          </a:r>
          <a:endParaRPr lang="es-PE" sz="1600" b="0" dirty="0"/>
        </a:p>
      </dgm:t>
    </dgm:pt>
    <dgm:pt modelId="{C39B78D8-8CF1-41B6-ABED-EE564DCE0116}" type="parTrans" cxnId="{22C5B1BE-3B55-46D7-891B-F2978FE4DCCD}">
      <dgm:prSet/>
      <dgm:spPr/>
      <dgm:t>
        <a:bodyPr/>
        <a:lstStyle/>
        <a:p>
          <a:endParaRPr lang="es-PE" sz="1600" b="1"/>
        </a:p>
      </dgm:t>
    </dgm:pt>
    <dgm:pt modelId="{6262B1EC-A830-43B0-BA7A-A866FD3680D3}" type="sibTrans" cxnId="{22C5B1BE-3B55-46D7-891B-F2978FE4DCCD}">
      <dgm:prSet/>
      <dgm:spPr/>
      <dgm:t>
        <a:bodyPr/>
        <a:lstStyle/>
        <a:p>
          <a:endParaRPr lang="es-PE" sz="1600" b="1"/>
        </a:p>
      </dgm:t>
    </dgm:pt>
    <dgm:pt modelId="{5B15FCF0-BDD0-4D37-B16C-7D90990EBCD0}">
      <dgm:prSet phldrT="[Texto]" custT="1"/>
      <dgm:spPr/>
      <dgm:t>
        <a:bodyPr/>
        <a:lstStyle/>
        <a:p>
          <a:r>
            <a:rPr lang="es-PE" sz="1800" b="1" dirty="0" smtClean="0"/>
            <a:t>Decreto Legislativo 1452</a:t>
          </a:r>
        </a:p>
        <a:p>
          <a:r>
            <a:rPr lang="es-PE" sz="1600" b="0" dirty="0" smtClean="0"/>
            <a:t>Modifica la Ley del Procedimiento Administrativo General, y entre otras medidas, establece como obligación para la creación de procedimientos administrativos realizar el ACR</a:t>
          </a:r>
          <a:endParaRPr lang="es-PE" sz="1600" b="0" dirty="0"/>
        </a:p>
      </dgm:t>
    </dgm:pt>
    <dgm:pt modelId="{1E05E404-10FD-46F0-884A-999BFFC58EFC}" type="parTrans" cxnId="{93E4BB94-C770-4782-BE75-3E6D0B9DCE93}">
      <dgm:prSet/>
      <dgm:spPr/>
      <dgm:t>
        <a:bodyPr/>
        <a:lstStyle/>
        <a:p>
          <a:endParaRPr lang="es-PE" sz="1600" b="1"/>
        </a:p>
      </dgm:t>
    </dgm:pt>
    <dgm:pt modelId="{5AA50744-39F6-4B72-885E-EA0BE2927FE7}" type="sibTrans" cxnId="{93E4BB94-C770-4782-BE75-3E6D0B9DCE93}">
      <dgm:prSet/>
      <dgm:spPr/>
      <dgm:t>
        <a:bodyPr/>
        <a:lstStyle/>
        <a:p>
          <a:endParaRPr lang="es-PE" sz="1600" b="1"/>
        </a:p>
      </dgm:t>
    </dgm:pt>
    <dgm:pt modelId="{6A484A19-26F2-4ABA-BBA8-46F00A94B1C7}">
      <dgm:prSet phldrT="[Texto]" custT="1"/>
      <dgm:spPr/>
      <dgm:t>
        <a:bodyPr/>
        <a:lstStyle/>
        <a:p>
          <a:r>
            <a:rPr lang="es-PE" sz="1800" b="1" dirty="0" smtClean="0"/>
            <a:t>Decreto Legislativo 1448</a:t>
          </a:r>
        </a:p>
        <a:p>
          <a:r>
            <a:rPr lang="es-PE" sz="1600" b="0" dirty="0" smtClean="0"/>
            <a:t>Establece el marco legal para el desarrollo de una política de calidad regulatoria así como los instrumentos para la mejora de la calidad regulatoria – Incorpora el RIA</a:t>
          </a:r>
        </a:p>
        <a:p>
          <a:endParaRPr lang="es-PE" sz="1600" b="0" dirty="0"/>
        </a:p>
      </dgm:t>
    </dgm:pt>
    <dgm:pt modelId="{67A766BA-0AE4-47F4-9037-7DE241274F13}" type="parTrans" cxnId="{8504CB39-1E2D-4D01-99A2-6BF25B18DE39}">
      <dgm:prSet/>
      <dgm:spPr/>
      <dgm:t>
        <a:bodyPr/>
        <a:lstStyle/>
        <a:p>
          <a:endParaRPr lang="es-PE" sz="1600" b="1"/>
        </a:p>
      </dgm:t>
    </dgm:pt>
    <dgm:pt modelId="{9F4DDFB0-F6B5-47DE-B071-572BED60C28C}" type="sibTrans" cxnId="{8504CB39-1E2D-4D01-99A2-6BF25B18DE39}">
      <dgm:prSet/>
      <dgm:spPr/>
      <dgm:t>
        <a:bodyPr/>
        <a:lstStyle/>
        <a:p>
          <a:endParaRPr lang="es-PE" sz="1600" b="1"/>
        </a:p>
      </dgm:t>
    </dgm:pt>
    <dgm:pt modelId="{21E254B1-AAE6-4672-ACEA-3A270F55269E}">
      <dgm:prSet phldrT="[Texto]" custT="1"/>
      <dgm:spPr/>
      <dgm:t>
        <a:bodyPr/>
        <a:lstStyle/>
        <a:p>
          <a:r>
            <a:rPr lang="es-PE" sz="1600" b="1" dirty="0" smtClean="0"/>
            <a:t>Marco legal e institucional para la mejora de la calidad regulatoria </a:t>
          </a:r>
          <a:endParaRPr lang="es-PE" sz="1600" b="1" dirty="0"/>
        </a:p>
      </dgm:t>
    </dgm:pt>
    <dgm:pt modelId="{9AC79CB7-95C6-4F53-9C2F-BA64BF636D2C}" type="parTrans" cxnId="{9B62185D-71B9-46E4-8BCE-12D78987634E}">
      <dgm:prSet/>
      <dgm:spPr/>
      <dgm:t>
        <a:bodyPr/>
        <a:lstStyle/>
        <a:p>
          <a:endParaRPr lang="es-PE" sz="1600" b="1"/>
        </a:p>
      </dgm:t>
    </dgm:pt>
    <dgm:pt modelId="{1EE2C873-D16D-4A07-BBCC-66E9BA0F6A15}" type="sibTrans" cxnId="{9B62185D-71B9-46E4-8BCE-12D78987634E}">
      <dgm:prSet/>
      <dgm:spPr/>
      <dgm:t>
        <a:bodyPr/>
        <a:lstStyle/>
        <a:p>
          <a:endParaRPr lang="es-PE" sz="1600" b="1"/>
        </a:p>
      </dgm:t>
    </dgm:pt>
    <dgm:pt modelId="{6E3F498D-573E-4D82-B1D4-9F7B189FA8CD}" type="pres">
      <dgm:prSet presAssocID="{A702F622-1CBC-4788-85B8-AB81B7F152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C4A86C8-D202-45AF-8D76-AF67D9750779}" type="pres">
      <dgm:prSet presAssocID="{A702F622-1CBC-4788-85B8-AB81B7F152B1}" presName="matrix" presStyleCnt="0"/>
      <dgm:spPr/>
      <dgm:t>
        <a:bodyPr/>
        <a:lstStyle/>
        <a:p>
          <a:endParaRPr lang="es-PE"/>
        </a:p>
      </dgm:t>
    </dgm:pt>
    <dgm:pt modelId="{3635CDD6-2735-4C1B-AFF5-D372C63CD4C3}" type="pres">
      <dgm:prSet presAssocID="{A702F622-1CBC-4788-85B8-AB81B7F152B1}" presName="tile1" presStyleLbl="node1" presStyleIdx="0" presStyleCnt="4"/>
      <dgm:spPr/>
      <dgm:t>
        <a:bodyPr/>
        <a:lstStyle/>
        <a:p>
          <a:endParaRPr lang="es-PE"/>
        </a:p>
      </dgm:t>
    </dgm:pt>
    <dgm:pt modelId="{134E626B-FA43-48BA-9D28-81F5891E6244}" type="pres">
      <dgm:prSet presAssocID="{A702F622-1CBC-4788-85B8-AB81B7F152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7E6B59-8C15-4CEB-BA3A-B60B3B61B8BF}" type="pres">
      <dgm:prSet presAssocID="{A702F622-1CBC-4788-85B8-AB81B7F152B1}" presName="tile2" presStyleLbl="node1" presStyleIdx="1" presStyleCnt="4"/>
      <dgm:spPr/>
      <dgm:t>
        <a:bodyPr/>
        <a:lstStyle/>
        <a:p>
          <a:endParaRPr lang="es-PE"/>
        </a:p>
      </dgm:t>
    </dgm:pt>
    <dgm:pt modelId="{F8701317-D71D-4E53-A613-5AA32E85E129}" type="pres">
      <dgm:prSet presAssocID="{A702F622-1CBC-4788-85B8-AB81B7F152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36835F-A5BB-4E8C-A406-111538E41AF8}" type="pres">
      <dgm:prSet presAssocID="{A702F622-1CBC-4788-85B8-AB81B7F152B1}" presName="tile3" presStyleLbl="node1" presStyleIdx="2" presStyleCnt="4"/>
      <dgm:spPr/>
      <dgm:t>
        <a:bodyPr/>
        <a:lstStyle/>
        <a:p>
          <a:endParaRPr lang="es-PE"/>
        </a:p>
      </dgm:t>
    </dgm:pt>
    <dgm:pt modelId="{D8B75E43-991C-41B5-B8CF-73C21B832E7B}" type="pres">
      <dgm:prSet presAssocID="{A702F622-1CBC-4788-85B8-AB81B7F152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1A4764-2B9A-4152-9493-F56A2EBFDD66}" type="pres">
      <dgm:prSet presAssocID="{A702F622-1CBC-4788-85B8-AB81B7F152B1}" presName="tile4" presStyleLbl="node1" presStyleIdx="3" presStyleCnt="4"/>
      <dgm:spPr/>
      <dgm:t>
        <a:bodyPr/>
        <a:lstStyle/>
        <a:p>
          <a:endParaRPr lang="es-PE"/>
        </a:p>
      </dgm:t>
    </dgm:pt>
    <dgm:pt modelId="{E0B9EC56-47BD-4084-9F23-8907D6BDA40D}" type="pres">
      <dgm:prSet presAssocID="{A702F622-1CBC-4788-85B8-AB81B7F152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9237B1-055B-4EDD-8185-AC67E2258E38}" type="pres">
      <dgm:prSet presAssocID="{A702F622-1CBC-4788-85B8-AB81B7F152B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</dgm:ptLst>
  <dgm:cxnLst>
    <dgm:cxn modelId="{8421F9F9-88A4-4818-989C-0668BFFF27D8}" type="presOf" srcId="{5B15FCF0-BDD0-4D37-B16C-7D90990EBCD0}" destId="{E136835F-A5BB-4E8C-A406-111538E41AF8}" srcOrd="0" destOrd="0" presId="urn:microsoft.com/office/officeart/2005/8/layout/matrix1"/>
    <dgm:cxn modelId="{DF9E5EA4-B02D-40A7-AA79-CCFBC044A4FF}" type="presOf" srcId="{5B15FCF0-BDD0-4D37-B16C-7D90990EBCD0}" destId="{D8B75E43-991C-41B5-B8CF-73C21B832E7B}" srcOrd="1" destOrd="0" presId="urn:microsoft.com/office/officeart/2005/8/layout/matrix1"/>
    <dgm:cxn modelId="{B23B559B-8194-413F-BDD0-654C147641CC}" type="presOf" srcId="{DED8ED18-E108-4C55-A30D-A0A535272FB7}" destId="{F8701317-D71D-4E53-A613-5AA32E85E129}" srcOrd="1" destOrd="0" presId="urn:microsoft.com/office/officeart/2005/8/layout/matrix1"/>
    <dgm:cxn modelId="{8504CB39-1E2D-4D01-99A2-6BF25B18DE39}" srcId="{21E254B1-AAE6-4672-ACEA-3A270F55269E}" destId="{6A484A19-26F2-4ABA-BBA8-46F00A94B1C7}" srcOrd="3" destOrd="0" parTransId="{67A766BA-0AE4-47F4-9037-7DE241274F13}" sibTransId="{9F4DDFB0-F6B5-47DE-B071-572BED60C28C}"/>
    <dgm:cxn modelId="{9B62185D-71B9-46E4-8BCE-12D78987634E}" srcId="{A702F622-1CBC-4788-85B8-AB81B7F152B1}" destId="{21E254B1-AAE6-4672-ACEA-3A270F55269E}" srcOrd="0" destOrd="0" parTransId="{9AC79CB7-95C6-4F53-9C2F-BA64BF636D2C}" sibTransId="{1EE2C873-D16D-4A07-BBCC-66E9BA0F6A15}"/>
    <dgm:cxn modelId="{16CBE705-E0ED-4CFB-9108-25F41858F192}" type="presOf" srcId="{21E254B1-AAE6-4672-ACEA-3A270F55269E}" destId="{479237B1-055B-4EDD-8185-AC67E2258E38}" srcOrd="0" destOrd="0" presId="urn:microsoft.com/office/officeart/2005/8/layout/matrix1"/>
    <dgm:cxn modelId="{893F56E1-4D21-416D-B7C9-B96D2D0A96A3}" type="presOf" srcId="{A702F622-1CBC-4788-85B8-AB81B7F152B1}" destId="{6E3F498D-573E-4D82-B1D4-9F7B189FA8CD}" srcOrd="0" destOrd="0" presId="urn:microsoft.com/office/officeart/2005/8/layout/matrix1"/>
    <dgm:cxn modelId="{A176A4F1-90FC-4BA0-9DEE-8EF3DE9FB89B}" srcId="{21E254B1-AAE6-4672-ACEA-3A270F55269E}" destId="{C1405A88-FB82-41AC-B010-528B31AB6CA3}" srcOrd="0" destOrd="0" parTransId="{66A02901-F7E2-4B8F-9DD9-EE53820662C4}" sibTransId="{192DD1BB-B607-4F57-AB58-B10CBF39FB1D}"/>
    <dgm:cxn modelId="{93E4BB94-C770-4782-BE75-3E6D0B9DCE93}" srcId="{21E254B1-AAE6-4672-ACEA-3A270F55269E}" destId="{5B15FCF0-BDD0-4D37-B16C-7D90990EBCD0}" srcOrd="2" destOrd="0" parTransId="{1E05E404-10FD-46F0-884A-999BFFC58EFC}" sibTransId="{5AA50744-39F6-4B72-885E-EA0BE2927FE7}"/>
    <dgm:cxn modelId="{FC2A3166-94C3-4B6E-A31B-C035AEBCC178}" type="presOf" srcId="{DED8ED18-E108-4C55-A30D-A0A535272FB7}" destId="{9E7E6B59-8C15-4CEB-BA3A-B60B3B61B8BF}" srcOrd="0" destOrd="0" presId="urn:microsoft.com/office/officeart/2005/8/layout/matrix1"/>
    <dgm:cxn modelId="{3EEFE504-32E0-4C46-B9FA-7293C9A41112}" type="presOf" srcId="{C1405A88-FB82-41AC-B010-528B31AB6CA3}" destId="{3635CDD6-2735-4C1B-AFF5-D372C63CD4C3}" srcOrd="0" destOrd="0" presId="urn:microsoft.com/office/officeart/2005/8/layout/matrix1"/>
    <dgm:cxn modelId="{9627A8CD-87D1-4F2C-8D3B-6F73399F9F09}" type="presOf" srcId="{C1405A88-FB82-41AC-B010-528B31AB6CA3}" destId="{134E626B-FA43-48BA-9D28-81F5891E6244}" srcOrd="1" destOrd="0" presId="urn:microsoft.com/office/officeart/2005/8/layout/matrix1"/>
    <dgm:cxn modelId="{BA744A1A-06E7-416A-AD64-FA52C3229C4E}" type="presOf" srcId="{6A484A19-26F2-4ABA-BBA8-46F00A94B1C7}" destId="{E0B9EC56-47BD-4084-9F23-8907D6BDA40D}" srcOrd="1" destOrd="0" presId="urn:microsoft.com/office/officeart/2005/8/layout/matrix1"/>
    <dgm:cxn modelId="{CA984421-9E1C-4139-98D8-AEA87CA6F4AF}" type="presOf" srcId="{6A484A19-26F2-4ABA-BBA8-46F00A94B1C7}" destId="{3B1A4764-2B9A-4152-9493-F56A2EBFDD66}" srcOrd="0" destOrd="0" presId="urn:microsoft.com/office/officeart/2005/8/layout/matrix1"/>
    <dgm:cxn modelId="{22C5B1BE-3B55-46D7-891B-F2978FE4DCCD}" srcId="{21E254B1-AAE6-4672-ACEA-3A270F55269E}" destId="{DED8ED18-E108-4C55-A30D-A0A535272FB7}" srcOrd="1" destOrd="0" parTransId="{C39B78D8-8CF1-41B6-ABED-EE564DCE0116}" sibTransId="{6262B1EC-A830-43B0-BA7A-A866FD3680D3}"/>
    <dgm:cxn modelId="{8AC94F5A-C65E-48D9-8B75-3494C41AA3A2}" type="presParOf" srcId="{6E3F498D-573E-4D82-B1D4-9F7B189FA8CD}" destId="{6C4A86C8-D202-45AF-8D76-AF67D9750779}" srcOrd="0" destOrd="0" presId="urn:microsoft.com/office/officeart/2005/8/layout/matrix1"/>
    <dgm:cxn modelId="{A710689D-7E1A-471D-B433-945358BAA980}" type="presParOf" srcId="{6C4A86C8-D202-45AF-8D76-AF67D9750779}" destId="{3635CDD6-2735-4C1B-AFF5-D372C63CD4C3}" srcOrd="0" destOrd="0" presId="urn:microsoft.com/office/officeart/2005/8/layout/matrix1"/>
    <dgm:cxn modelId="{6220333A-CB97-4FE5-BC1A-A35B6F042208}" type="presParOf" srcId="{6C4A86C8-D202-45AF-8D76-AF67D9750779}" destId="{134E626B-FA43-48BA-9D28-81F5891E6244}" srcOrd="1" destOrd="0" presId="urn:microsoft.com/office/officeart/2005/8/layout/matrix1"/>
    <dgm:cxn modelId="{5B93641A-7152-4190-8E53-F663B65B1E18}" type="presParOf" srcId="{6C4A86C8-D202-45AF-8D76-AF67D9750779}" destId="{9E7E6B59-8C15-4CEB-BA3A-B60B3B61B8BF}" srcOrd="2" destOrd="0" presId="urn:microsoft.com/office/officeart/2005/8/layout/matrix1"/>
    <dgm:cxn modelId="{F48B8E77-C88F-401C-8C4F-557EB9D3693F}" type="presParOf" srcId="{6C4A86C8-D202-45AF-8D76-AF67D9750779}" destId="{F8701317-D71D-4E53-A613-5AA32E85E129}" srcOrd="3" destOrd="0" presId="urn:microsoft.com/office/officeart/2005/8/layout/matrix1"/>
    <dgm:cxn modelId="{333C240C-8938-482D-B066-D1F8FD671DAB}" type="presParOf" srcId="{6C4A86C8-D202-45AF-8D76-AF67D9750779}" destId="{E136835F-A5BB-4E8C-A406-111538E41AF8}" srcOrd="4" destOrd="0" presId="urn:microsoft.com/office/officeart/2005/8/layout/matrix1"/>
    <dgm:cxn modelId="{9A7BC251-893F-450A-8BB2-10E66E402379}" type="presParOf" srcId="{6C4A86C8-D202-45AF-8D76-AF67D9750779}" destId="{D8B75E43-991C-41B5-B8CF-73C21B832E7B}" srcOrd="5" destOrd="0" presId="urn:microsoft.com/office/officeart/2005/8/layout/matrix1"/>
    <dgm:cxn modelId="{8C2E70F7-4C69-4880-BFF7-5E2CEAC7038C}" type="presParOf" srcId="{6C4A86C8-D202-45AF-8D76-AF67D9750779}" destId="{3B1A4764-2B9A-4152-9493-F56A2EBFDD66}" srcOrd="6" destOrd="0" presId="urn:microsoft.com/office/officeart/2005/8/layout/matrix1"/>
    <dgm:cxn modelId="{9D4A49D1-C62B-46A2-8B3D-B5599B3CB5CC}" type="presParOf" srcId="{6C4A86C8-D202-45AF-8D76-AF67D9750779}" destId="{E0B9EC56-47BD-4084-9F23-8907D6BDA40D}" srcOrd="7" destOrd="0" presId="urn:microsoft.com/office/officeart/2005/8/layout/matrix1"/>
    <dgm:cxn modelId="{2752A91A-8C3B-4BF1-82D6-12969ECCFF75}" type="presParOf" srcId="{6E3F498D-573E-4D82-B1D4-9F7B189FA8CD}" destId="{479237B1-055B-4EDD-8185-AC67E2258E3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B1A38-8D45-48B8-8108-3037965BA956}">
      <dsp:nvSpPr>
        <dsp:cNvPr id="0" name=""/>
        <dsp:cNvSpPr/>
      </dsp:nvSpPr>
      <dsp:spPr>
        <a:xfrm>
          <a:off x="1709" y="296078"/>
          <a:ext cx="2012038" cy="80481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1989</a:t>
          </a:r>
          <a:endParaRPr lang="es-PE" sz="3500" kern="1200" dirty="0"/>
        </a:p>
      </dsp:txBody>
      <dsp:txXfrm>
        <a:off x="1709" y="296078"/>
        <a:ext cx="1810834" cy="804815"/>
      </dsp:txXfrm>
    </dsp:sp>
    <dsp:sp modelId="{279875C0-67A5-4403-B3C2-54780F448FBA}">
      <dsp:nvSpPr>
        <dsp:cNvPr id="0" name=""/>
        <dsp:cNvSpPr/>
      </dsp:nvSpPr>
      <dsp:spPr>
        <a:xfrm>
          <a:off x="1611340" y="287024"/>
          <a:ext cx="2012038" cy="804815"/>
        </a:xfrm>
        <a:prstGeom prst="chevron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1991</a:t>
          </a:r>
          <a:endParaRPr lang="es-PE" sz="3500" kern="1200" dirty="0"/>
        </a:p>
      </dsp:txBody>
      <dsp:txXfrm>
        <a:off x="2013748" y="287024"/>
        <a:ext cx="1207223" cy="804815"/>
      </dsp:txXfrm>
    </dsp:sp>
    <dsp:sp modelId="{297AE9DA-FBFF-4C6F-95F0-D57033528690}">
      <dsp:nvSpPr>
        <dsp:cNvPr id="0" name=""/>
        <dsp:cNvSpPr/>
      </dsp:nvSpPr>
      <dsp:spPr>
        <a:xfrm>
          <a:off x="3220972" y="296078"/>
          <a:ext cx="2012038" cy="804815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1992</a:t>
          </a:r>
        </a:p>
      </dsp:txBody>
      <dsp:txXfrm>
        <a:off x="3623380" y="296078"/>
        <a:ext cx="1207223" cy="804815"/>
      </dsp:txXfrm>
    </dsp:sp>
    <dsp:sp modelId="{E416E057-2E52-4B4C-96A4-D5AF6A30A7FC}">
      <dsp:nvSpPr>
        <dsp:cNvPr id="0" name=""/>
        <dsp:cNvSpPr/>
      </dsp:nvSpPr>
      <dsp:spPr>
        <a:xfrm>
          <a:off x="4830603" y="296078"/>
          <a:ext cx="2012038" cy="80481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2001</a:t>
          </a:r>
          <a:endParaRPr lang="es-PE" sz="3500" kern="1200" dirty="0"/>
        </a:p>
      </dsp:txBody>
      <dsp:txXfrm>
        <a:off x="5233011" y="296078"/>
        <a:ext cx="1207223" cy="804815"/>
      </dsp:txXfrm>
    </dsp:sp>
    <dsp:sp modelId="{835FD4D3-2499-49DD-90F9-A52621812249}">
      <dsp:nvSpPr>
        <dsp:cNvPr id="0" name=""/>
        <dsp:cNvSpPr/>
      </dsp:nvSpPr>
      <dsp:spPr>
        <a:xfrm>
          <a:off x="6440234" y="296078"/>
          <a:ext cx="2012038" cy="804815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2009</a:t>
          </a:r>
          <a:endParaRPr lang="es-PE" sz="3500" kern="1200" dirty="0"/>
        </a:p>
      </dsp:txBody>
      <dsp:txXfrm>
        <a:off x="6842642" y="296078"/>
        <a:ext cx="1207223" cy="804815"/>
      </dsp:txXfrm>
    </dsp:sp>
    <dsp:sp modelId="{5A645DC4-9DDE-419C-A655-F7DB888506AF}">
      <dsp:nvSpPr>
        <dsp:cNvPr id="0" name=""/>
        <dsp:cNvSpPr/>
      </dsp:nvSpPr>
      <dsp:spPr>
        <a:xfrm>
          <a:off x="8049865" y="296078"/>
          <a:ext cx="2012038" cy="804815"/>
        </a:xfrm>
        <a:prstGeom prst="chevron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2011</a:t>
          </a:r>
          <a:endParaRPr lang="es-PE" sz="3500" kern="1200" dirty="0"/>
        </a:p>
      </dsp:txBody>
      <dsp:txXfrm>
        <a:off x="8452273" y="296078"/>
        <a:ext cx="1207223" cy="804815"/>
      </dsp:txXfrm>
    </dsp:sp>
    <dsp:sp modelId="{B48E1FB6-5839-4A80-A005-4ACE34C35263}">
      <dsp:nvSpPr>
        <dsp:cNvPr id="0" name=""/>
        <dsp:cNvSpPr/>
      </dsp:nvSpPr>
      <dsp:spPr>
        <a:xfrm>
          <a:off x="9659496" y="296078"/>
          <a:ext cx="2012038" cy="80481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2013</a:t>
          </a:r>
          <a:endParaRPr lang="es-PE" sz="3500" kern="1200" dirty="0"/>
        </a:p>
      </dsp:txBody>
      <dsp:txXfrm>
        <a:off x="10061904" y="296078"/>
        <a:ext cx="1207223" cy="804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CDD6-2735-4C1B-AFF5-D372C63CD4C3}">
      <dsp:nvSpPr>
        <dsp:cNvPr id="0" name=""/>
        <dsp:cNvSpPr/>
      </dsp:nvSpPr>
      <dsp:spPr>
        <a:xfrm rot="16200000">
          <a:off x="990897" y="-990897"/>
          <a:ext cx="2085662" cy="406745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latin typeface="+mn-lt"/>
            </a:rPr>
            <a:t>Decreto Legislativo 1310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/>
            <a:t>Establece la obligación de las entidades del Poder Ejecutivo de realizar un análisis de calidad regulatoria de procedimientos administrativos (ACR)</a:t>
          </a:r>
          <a:endParaRPr lang="es-PE" sz="1600" b="0" kern="1200" dirty="0"/>
        </a:p>
      </dsp:txBody>
      <dsp:txXfrm rot="5400000">
        <a:off x="0" y="0"/>
        <a:ext cx="4067457" cy="1564246"/>
      </dsp:txXfrm>
    </dsp:sp>
    <dsp:sp modelId="{9E7E6B59-8C15-4CEB-BA3A-B60B3B61B8BF}">
      <dsp:nvSpPr>
        <dsp:cNvPr id="0" name=""/>
        <dsp:cNvSpPr/>
      </dsp:nvSpPr>
      <dsp:spPr>
        <a:xfrm>
          <a:off x="4067457" y="0"/>
          <a:ext cx="4067457" cy="2085662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Decreto Legislativo 1446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/>
            <a:t>Establece como una de las finalidades del Sistema Administrativo de Modernización de la Gestión Pública promover la mejora de la calidad de las regulaciones y la simplificación administrativa</a:t>
          </a:r>
          <a:endParaRPr lang="es-PE" sz="1600" b="0" kern="1200" dirty="0"/>
        </a:p>
      </dsp:txBody>
      <dsp:txXfrm>
        <a:off x="4067457" y="0"/>
        <a:ext cx="4067457" cy="1564246"/>
      </dsp:txXfrm>
    </dsp:sp>
    <dsp:sp modelId="{E136835F-A5BB-4E8C-A406-111538E41AF8}">
      <dsp:nvSpPr>
        <dsp:cNvPr id="0" name=""/>
        <dsp:cNvSpPr/>
      </dsp:nvSpPr>
      <dsp:spPr>
        <a:xfrm rot="10800000">
          <a:off x="0" y="2085662"/>
          <a:ext cx="4067457" cy="2085662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Decreto Legislativo 1452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/>
            <a:t>Modifica la Ley del Procedimiento Administrativo General, y entre otras medidas, establece como obligación para la creación de procedimientos administrativos realizar el ACR</a:t>
          </a:r>
          <a:endParaRPr lang="es-PE" sz="1600" b="0" kern="1200" dirty="0"/>
        </a:p>
      </dsp:txBody>
      <dsp:txXfrm rot="10800000">
        <a:off x="0" y="2607078"/>
        <a:ext cx="4067457" cy="1564246"/>
      </dsp:txXfrm>
    </dsp:sp>
    <dsp:sp modelId="{3B1A4764-2B9A-4152-9493-F56A2EBFDD66}">
      <dsp:nvSpPr>
        <dsp:cNvPr id="0" name=""/>
        <dsp:cNvSpPr/>
      </dsp:nvSpPr>
      <dsp:spPr>
        <a:xfrm rot="5400000">
          <a:off x="5058354" y="1094765"/>
          <a:ext cx="2085662" cy="4067457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Decreto Legislativo 1448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/>
            <a:t>Establece el marco legal para el desarrollo de una política de calidad regulatoria así como los instrumentos para la mejora de la calidad regulatoria – Incorpora el 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b="0" kern="1200" dirty="0"/>
        </a:p>
      </dsp:txBody>
      <dsp:txXfrm rot="-5400000">
        <a:off x="4067457" y="2607077"/>
        <a:ext cx="4067457" cy="1564246"/>
      </dsp:txXfrm>
    </dsp:sp>
    <dsp:sp modelId="{479237B1-055B-4EDD-8185-AC67E2258E38}">
      <dsp:nvSpPr>
        <dsp:cNvPr id="0" name=""/>
        <dsp:cNvSpPr/>
      </dsp:nvSpPr>
      <dsp:spPr>
        <a:xfrm>
          <a:off x="2847220" y="1564246"/>
          <a:ext cx="2440474" cy="1042831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Marco legal e institucional para la mejora de la calidad regulatoria </a:t>
          </a:r>
          <a:endParaRPr lang="es-PE" sz="1600" b="1" kern="1200" dirty="0"/>
        </a:p>
      </dsp:txBody>
      <dsp:txXfrm>
        <a:off x="2898127" y="1615153"/>
        <a:ext cx="2338660" cy="94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0.52477</cdr:x>
      <cdr:y>0.3627</cdr:y>
    </cdr:from>
    <cdr:to>
      <cdr:x>0.59065</cdr:x>
      <cdr:y>0.4494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265371" y="1965325"/>
          <a:ext cx="535460" cy="469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E" sz="1100" dirty="0"/>
        </a:p>
      </cdr:txBody>
    </cdr:sp>
  </cdr:relSizeAnchor>
  <cdr:relSizeAnchor xmlns:cdr="http://schemas.openxmlformats.org/drawingml/2006/chartDrawing">
    <cdr:from>
      <cdr:x>0.50568</cdr:x>
      <cdr:y>0.53378</cdr:y>
    </cdr:from>
    <cdr:to>
      <cdr:x>0.6793</cdr:x>
      <cdr:y>0.59882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356744" y="1912080"/>
          <a:ext cx="809138" cy="23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E" sz="1400" b="1" dirty="0">
              <a:solidFill>
                <a:schemeClr val="tx1"/>
              </a:solidFill>
            </a:rPr>
            <a:t>237 PAs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5AB0A-E898-48FE-8D74-BE38A980B594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6210B-5847-47D1-964F-F5CED6B8D9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907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850D-12A8-4200-A82E-D09A33B67C4E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2562-A60E-414B-8B05-3FF46CAC6F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723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72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2562-A60E-414B-8B05-3FF46CAC6F1A}" type="slidenum">
              <a:rPr lang="es-PE" smtClean="0">
                <a:solidFill>
                  <a:prstClr val="black"/>
                </a:solidFill>
              </a:rPr>
              <a:pPr/>
              <a:t>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2562-A60E-414B-8B05-3FF46CAC6F1A}" type="slidenum">
              <a:rPr lang="es-PE" smtClean="0">
                <a:solidFill>
                  <a:prstClr val="black"/>
                </a:solidFill>
              </a:rPr>
              <a:pPr/>
              <a:t>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8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823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557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028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66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681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182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32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86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4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0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1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8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3175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38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4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2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5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0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8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26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62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9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555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85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77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6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6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13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384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01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643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81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64FA-5DAC-4AE7-940B-0253BA0A2C56}" type="datetimeFigureOut">
              <a:rPr lang="es-PE" smtClean="0"/>
              <a:t>15/11/2018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470A-8791-4957-AFBB-927E12846A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>
                <a:solidFill>
                  <a:prstClr val="black">
                    <a:tint val="75000"/>
                  </a:prstClr>
                </a:solidFill>
              </a:rPr>
              <a:t>31/07/2017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470A-8791-4957-AFBB-927E12846A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7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gp.pcm.gob.pe/analisis-de-calidad-regulatoria/" TargetMode="External"/><Relationship Id="rId2" Type="http://schemas.openxmlformats.org/officeDocument/2006/relationships/hyperlink" Target="mailto:stcalidadregulatoria@pcm.gob.pe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160869"/>
            <a:ext cx="10515600" cy="2852737"/>
          </a:xfrm>
        </p:spPr>
        <p:txBody>
          <a:bodyPr>
            <a:noAutofit/>
          </a:bodyPr>
          <a:lstStyle/>
          <a:p>
            <a:pPr defTabSz="914377"/>
            <a:r>
              <a:rPr lang="es-PE" sz="4400" b="1" cap="all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Simplificación administrativa y calidad regulatoria</a:t>
            </a:r>
            <a:endParaRPr lang="es-PE" sz="4400" b="1" cap="all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799786" y="538503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prstClr val="white"/>
                </a:solidFill>
              </a:rPr>
              <a:t>Secretaría de Gestión Pública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2098" t="17730" r="49492" b="75651"/>
          <a:stretch/>
        </p:blipFill>
        <p:spPr>
          <a:xfrm>
            <a:off x="753789" y="367262"/>
            <a:ext cx="3366841" cy="68103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55142" y="3584093"/>
            <a:ext cx="10515600" cy="1500187"/>
          </a:xfrm>
        </p:spPr>
        <p:txBody>
          <a:bodyPr>
            <a:noAutofit/>
          </a:bodyPr>
          <a:lstStyle/>
          <a:p>
            <a:endParaRPr lang="es-PE" sz="2800" dirty="0">
              <a:solidFill>
                <a:schemeClr val="bg1"/>
              </a:solidFill>
            </a:endParaRPr>
          </a:p>
          <a:p>
            <a:r>
              <a:rPr lang="es-PE" sz="2800" dirty="0">
                <a:solidFill>
                  <a:schemeClr val="bg1"/>
                </a:solidFill>
              </a:rPr>
              <a:t>Sara Arobes Escobar</a:t>
            </a:r>
          </a:p>
          <a:p>
            <a:r>
              <a:rPr lang="es-PE" sz="2800" dirty="0">
                <a:solidFill>
                  <a:schemeClr val="bg1"/>
                </a:solidFill>
              </a:rPr>
              <a:t>Subsecretaria de Simplificación y Análisis </a:t>
            </a:r>
            <a:r>
              <a:rPr lang="es-PE" sz="2800" dirty="0" smtClean="0">
                <a:solidFill>
                  <a:schemeClr val="bg1"/>
                </a:solidFill>
              </a:rPr>
              <a:t>Regulatoria</a:t>
            </a:r>
          </a:p>
          <a:p>
            <a:endParaRPr lang="es-PE" sz="2800" dirty="0">
              <a:solidFill>
                <a:schemeClr val="bg1"/>
              </a:solidFill>
            </a:endParaRPr>
          </a:p>
          <a:p>
            <a:endParaRPr lang="es-PE" sz="2800" dirty="0" smtClean="0">
              <a:solidFill>
                <a:schemeClr val="bg1"/>
              </a:solidFill>
            </a:endParaRPr>
          </a:p>
          <a:p>
            <a:pPr algn="ctr"/>
            <a:r>
              <a:rPr lang="es-PE" dirty="0" smtClean="0">
                <a:solidFill>
                  <a:schemeClr val="bg1"/>
                </a:solidFill>
              </a:rPr>
              <a:t>15 de noviembre de 2018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183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solidFill>
                    <a:prstClr val="black"/>
                  </a:solidFill>
                </a:rPr>
                <a:t>Secretaría de Gestión Pública</a:t>
              </a:r>
            </a:p>
          </p:txBody>
        </p:sp>
      </p:grpSp>
      <p:sp>
        <p:nvSpPr>
          <p:cNvPr id="2" name="Distinto de 1"/>
          <p:cNvSpPr/>
          <p:nvPr/>
        </p:nvSpPr>
        <p:spPr>
          <a:xfrm>
            <a:off x="5468294" y="3480920"/>
            <a:ext cx="1358733" cy="1048748"/>
          </a:xfrm>
          <a:prstGeom prst="mathNot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58833" y="1696987"/>
            <a:ext cx="2709333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prstClr val="white"/>
                </a:solidFill>
              </a:rPr>
              <a:t>ACR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94542" y="1712249"/>
            <a:ext cx="2709333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prstClr val="white"/>
                </a:solidFill>
              </a:rPr>
              <a:t>RIA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446430" y="2727068"/>
            <a:ext cx="3399370" cy="31572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449522" y="2727068"/>
            <a:ext cx="3399370" cy="31572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381200" y="2871001"/>
            <a:ext cx="346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prstClr val="white"/>
                </a:solidFill>
              </a:rPr>
              <a:t>Analiza el procedimiento administrativo para eliminar o reducir cargas administrativas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91144" y="3024889"/>
            <a:ext cx="3116125" cy="2862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prstClr val="white"/>
                </a:solidFill>
              </a:rPr>
              <a:t>Analiza el impacto de la regulación a fin de evitar normas innecesarias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403933" y="1162045"/>
            <a:ext cx="10051271" cy="6561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Objetivo del ACR</a:t>
            </a:r>
            <a:endParaRPr lang="es-PE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Marcador de número de diapositiva 1"/>
          <p:cNvSpPr txBox="1">
            <a:spLocks/>
          </p:cNvSpPr>
          <p:nvPr/>
        </p:nvSpPr>
        <p:spPr>
          <a:xfrm>
            <a:off x="9481294" y="6428205"/>
            <a:ext cx="2743041" cy="365125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s-ES"/>
            </a:defPPr>
            <a:lvl1pPr algn="r">
              <a:defRPr sz="1100" baseline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65" dirty="0"/>
              <a:t>3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389225" y="2917189"/>
            <a:ext cx="11534405" cy="1190822"/>
          </a:xfrm>
          <a:prstGeom prst="roundRect">
            <a:avLst/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pPr algn="ctr">
              <a:tabLst>
                <a:tab pos="304518" algn="l"/>
              </a:tabLst>
            </a:pPr>
            <a:r>
              <a:rPr lang="es-PE" sz="3197" dirty="0">
                <a:solidFill>
                  <a:schemeClr val="bg1"/>
                </a:solidFill>
              </a:rPr>
              <a:t>S</a:t>
            </a:r>
            <a:r>
              <a:rPr lang="es-PE" sz="3197" b="1" u="sng" dirty="0">
                <a:solidFill>
                  <a:schemeClr val="bg1"/>
                </a:solidFill>
              </a:rPr>
              <a:t>implificar/eliminar PA y/o requisitos y  determinar las cargas administrativas.</a:t>
            </a:r>
          </a:p>
        </p:txBody>
      </p:sp>
      <p:pic>
        <p:nvPicPr>
          <p:cNvPr id="1026" name="Picture 2" descr="Resultado de imagen para icons doc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95" y="1719118"/>
            <a:ext cx="746974" cy="7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icons doc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72" y="1719117"/>
            <a:ext cx="746974" cy="7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icons doc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80" y="1719118"/>
            <a:ext cx="746974" cy="7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320444" y="1783391"/>
            <a:ext cx="891730" cy="68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788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s-PE" sz="12788" dirty="0">
              <a:solidFill>
                <a:srgbClr val="FF0000"/>
              </a:solidFill>
            </a:endParaRPr>
          </a:p>
        </p:txBody>
      </p:sp>
      <p:pic>
        <p:nvPicPr>
          <p:cNvPr id="24" name="Picture 2" descr="Resultado de imagen para icons docu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92" y="4410213"/>
            <a:ext cx="1593583" cy="15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 derecha 19"/>
          <p:cNvSpPr/>
          <p:nvPr/>
        </p:nvSpPr>
        <p:spPr>
          <a:xfrm>
            <a:off x="5779486" y="4916819"/>
            <a:ext cx="725809" cy="709651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8"/>
          </a:p>
        </p:txBody>
      </p:sp>
      <p:pic>
        <p:nvPicPr>
          <p:cNvPr id="1028" name="Picture 4" descr="Resultado de imagen para icons docu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6" y="4539490"/>
            <a:ext cx="1297316" cy="12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176499" y="4903332"/>
            <a:ext cx="198516" cy="1006128"/>
            <a:chOff x="3111784" y="3346318"/>
            <a:chExt cx="149025" cy="755295"/>
          </a:xfrm>
        </p:grpSpPr>
        <p:sp>
          <p:nvSpPr>
            <p:cNvPr id="25" name="Rectángulo 24"/>
            <p:cNvSpPr/>
            <p:nvPr/>
          </p:nvSpPr>
          <p:spPr>
            <a:xfrm>
              <a:off x="3111784" y="3352803"/>
              <a:ext cx="129703" cy="74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398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130573" y="3346318"/>
              <a:ext cx="108668" cy="161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131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es-PE" sz="213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3111784" y="3433335"/>
              <a:ext cx="149025" cy="1930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65" dirty="0">
                  <a:solidFill>
                    <a:srgbClr val="FFC000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3111784" y="3612098"/>
              <a:ext cx="149025" cy="1930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65" dirty="0">
                  <a:solidFill>
                    <a:srgbClr val="FFC000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3111784" y="3689918"/>
              <a:ext cx="149025" cy="1930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65" dirty="0">
                  <a:solidFill>
                    <a:srgbClr val="FFC000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111784" y="3761253"/>
              <a:ext cx="149025" cy="1930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65" dirty="0">
                  <a:solidFill>
                    <a:srgbClr val="FFC000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3130573" y="3534738"/>
              <a:ext cx="108668" cy="161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131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es-PE" sz="213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3130573" y="3855397"/>
              <a:ext cx="108668" cy="161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131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es-PE" sz="213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3130573" y="3939703"/>
              <a:ext cx="108668" cy="161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131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es-PE" sz="213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4576387" y="1783395"/>
            <a:ext cx="891730" cy="68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788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s-PE" sz="12788" dirty="0">
              <a:solidFill>
                <a:srgbClr val="FF0000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5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/>
                <a:t>Secretaría de Gestión Pública</a:t>
              </a: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/>
          <a:srcRect l="82270" t="84866" r="2558" b="8084"/>
          <a:stretch/>
        </p:blipFill>
        <p:spPr>
          <a:xfrm>
            <a:off x="9320645" y="6117086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4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678388" y="1054582"/>
            <a:ext cx="1070215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1" i="0" u="none" strike="noStrike" kern="0" cap="none" spc="-100" normalizeH="0" baseline="0">
                <a:ln>
                  <a:noFill/>
                </a:ln>
                <a:solidFill>
                  <a:srgbClr val="36363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BC0000"/>
                </a:solidFill>
              </a:rPr>
              <a:t>Principios que se evalúan en el análisis de calidad regulatoria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2098" t="17945" r="49679" b="75858"/>
          <a:stretch/>
        </p:blipFill>
        <p:spPr>
          <a:xfrm>
            <a:off x="736053" y="265362"/>
            <a:ext cx="2902497" cy="5552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99786" y="373724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prstClr val="black"/>
                </a:solidFill>
              </a:rPr>
              <a:t>Secretaría de Gestión Pública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36053" y="1646892"/>
            <a:ext cx="1070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solidFill>
                  <a:prstClr val="black"/>
                </a:solidFill>
              </a:rPr>
              <a:t>Las Entidades del Poder Ejecutivo realizan el análisis de calidad regulatoria de acuerdo a lo dispuesto en el “Manual para la aplicación del Análisis de Calidad Regulatoria”.</a:t>
            </a:r>
            <a:endParaRPr lang="es-PE" sz="1600" dirty="0">
              <a:solidFill>
                <a:prstClr val="black"/>
              </a:solidFill>
            </a:endParaRPr>
          </a:p>
        </p:txBody>
      </p:sp>
      <p:grpSp>
        <p:nvGrpSpPr>
          <p:cNvPr id="72" name="Group 4"/>
          <p:cNvGrpSpPr/>
          <p:nvPr/>
        </p:nvGrpSpPr>
        <p:grpSpPr>
          <a:xfrm>
            <a:off x="1449861" y="2982680"/>
            <a:ext cx="3405772" cy="3114057"/>
            <a:chOff x="6668817" y="3144103"/>
            <a:chExt cx="2397014" cy="2031980"/>
          </a:xfrm>
          <a:solidFill>
            <a:srgbClr val="990033"/>
          </a:solidFill>
        </p:grpSpPr>
        <p:sp>
          <p:nvSpPr>
            <p:cNvPr id="73" name="Rectangle 104"/>
            <p:cNvSpPr/>
            <p:nvPr/>
          </p:nvSpPr>
          <p:spPr>
            <a:xfrm>
              <a:off x="6668817" y="3144103"/>
              <a:ext cx="2397014" cy="203198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reflection blurRad="6350" stA="52000" endA="300" endPos="20000" dir="5400000" sy="-100000" algn="bl" rotWithShape="0"/>
            </a:effectLst>
          </p:spPr>
          <p:txBody>
            <a:bodyPr lIns="121888" tIns="121888" rIns="121888" bIns="121888" rtlCol="0" anchor="t"/>
            <a:lstStyle/>
            <a:p>
              <a:endParaRPr lang="en-GB" sz="2133" kern="0">
                <a:solidFill>
                  <a:sysClr val="windowText" lastClr="000000">
                    <a:lumMod val="85000"/>
                    <a:lumOff val="15000"/>
                  </a:sysClr>
                </a:solidFill>
              </a:endParaRPr>
            </a:p>
          </p:txBody>
        </p:sp>
        <p:sp>
          <p:nvSpPr>
            <p:cNvPr id="77" name="TextBox 109"/>
            <p:cNvSpPr txBox="1"/>
            <p:nvPr/>
          </p:nvSpPr>
          <p:spPr>
            <a:xfrm>
              <a:off x="6736004" y="3201354"/>
              <a:ext cx="2262639" cy="191747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600" b="1" dirty="0">
                  <a:solidFill>
                    <a:prstClr val="white">
                      <a:lumMod val="95000"/>
                    </a:prstClr>
                  </a:solidFill>
                </a:rPr>
                <a:t>Manual para la aplicación del Análisis de Calidad Regulatoria</a:t>
              </a:r>
              <a:endParaRPr lang="en-GB" sz="36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sp>
        <p:nvSpPr>
          <p:cNvPr id="106" name="TextBox 46"/>
          <p:cNvSpPr txBox="1"/>
          <p:nvPr/>
        </p:nvSpPr>
        <p:spPr>
          <a:xfrm>
            <a:off x="6814083" y="4762624"/>
            <a:ext cx="2616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Principio de Efectividad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2" name="TextBox 43"/>
          <p:cNvSpPr txBox="1"/>
          <p:nvPr/>
        </p:nvSpPr>
        <p:spPr>
          <a:xfrm>
            <a:off x="6814083" y="3051775"/>
            <a:ext cx="2462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Principio de Legalidad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943672" y="3018102"/>
            <a:ext cx="623293" cy="544433"/>
            <a:chOff x="6179160" y="2774611"/>
            <a:chExt cx="768444" cy="623293"/>
          </a:xfrm>
        </p:grpSpPr>
        <p:sp>
          <p:nvSpPr>
            <p:cNvPr id="101" name="Oval 42"/>
            <p:cNvSpPr/>
            <p:nvPr/>
          </p:nvSpPr>
          <p:spPr>
            <a:xfrm>
              <a:off x="6179160" y="2774611"/>
              <a:ext cx="623293" cy="623293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  <p:sp>
          <p:nvSpPr>
            <p:cNvPr id="100" name="L-Shape 52"/>
            <p:cNvSpPr/>
            <p:nvPr/>
          </p:nvSpPr>
          <p:spPr>
            <a:xfrm rot="19005742">
              <a:off x="6264364" y="2798731"/>
              <a:ext cx="683240" cy="367898"/>
            </a:xfrm>
            <a:prstGeom prst="corne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</p:grpSp>
      <p:sp>
        <p:nvSpPr>
          <p:cNvPr id="98" name="TextBox 54"/>
          <p:cNvSpPr txBox="1"/>
          <p:nvPr/>
        </p:nvSpPr>
        <p:spPr>
          <a:xfrm>
            <a:off x="6814083" y="3912937"/>
            <a:ext cx="3897595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s-PE" dirty="0">
                <a:solidFill>
                  <a:prstClr val="black"/>
                </a:solidFill>
                <a:cs typeface="+mn-cs"/>
              </a:rPr>
              <a:t>Principio de Necesidad</a:t>
            </a:r>
          </a:p>
        </p:txBody>
      </p:sp>
      <p:sp>
        <p:nvSpPr>
          <p:cNvPr id="94" name="TextBox 46"/>
          <p:cNvSpPr txBox="1"/>
          <p:nvPr/>
        </p:nvSpPr>
        <p:spPr>
          <a:xfrm>
            <a:off x="6814083" y="5581645"/>
            <a:ext cx="3257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Principio de Proporcionalidad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" name="Estrella de 16 puntas 1"/>
          <p:cNvSpPr/>
          <p:nvPr/>
        </p:nvSpPr>
        <p:spPr>
          <a:xfrm>
            <a:off x="9461691" y="3715649"/>
            <a:ext cx="1249987" cy="796241"/>
          </a:xfrm>
          <a:prstGeom prst="star16">
            <a:avLst/>
          </a:prstGeom>
          <a:solidFill>
            <a:srgbClr val="EABD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</a:rPr>
              <a:t>Valor Público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/>
          <a:srcRect l="82270" t="84866" r="2558" b="8084"/>
          <a:stretch/>
        </p:blipFill>
        <p:spPr>
          <a:xfrm>
            <a:off x="10255112" y="6307273"/>
            <a:ext cx="1719173" cy="449330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5956710" y="3840776"/>
            <a:ext cx="623293" cy="544433"/>
            <a:chOff x="6179160" y="2774611"/>
            <a:chExt cx="768444" cy="623293"/>
          </a:xfrm>
        </p:grpSpPr>
        <p:sp>
          <p:nvSpPr>
            <p:cNvPr id="33" name="Oval 42"/>
            <p:cNvSpPr/>
            <p:nvPr/>
          </p:nvSpPr>
          <p:spPr>
            <a:xfrm>
              <a:off x="6179160" y="2774611"/>
              <a:ext cx="623293" cy="623293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  <p:sp>
          <p:nvSpPr>
            <p:cNvPr id="34" name="L-Shape 52"/>
            <p:cNvSpPr/>
            <p:nvPr/>
          </p:nvSpPr>
          <p:spPr>
            <a:xfrm rot="19005742">
              <a:off x="6264364" y="2798731"/>
              <a:ext cx="683240" cy="367898"/>
            </a:xfrm>
            <a:prstGeom prst="corne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961074" y="4674120"/>
            <a:ext cx="623293" cy="544433"/>
            <a:chOff x="6179160" y="2774611"/>
            <a:chExt cx="768444" cy="623293"/>
          </a:xfrm>
        </p:grpSpPr>
        <p:sp>
          <p:nvSpPr>
            <p:cNvPr id="36" name="Oval 42"/>
            <p:cNvSpPr/>
            <p:nvPr/>
          </p:nvSpPr>
          <p:spPr>
            <a:xfrm>
              <a:off x="6179160" y="2774611"/>
              <a:ext cx="623293" cy="623293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  <p:sp>
          <p:nvSpPr>
            <p:cNvPr id="37" name="L-Shape 52"/>
            <p:cNvSpPr/>
            <p:nvPr/>
          </p:nvSpPr>
          <p:spPr>
            <a:xfrm rot="19005742">
              <a:off x="6264364" y="2798731"/>
              <a:ext cx="683240" cy="367898"/>
            </a:xfrm>
            <a:prstGeom prst="corne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962792" y="5493141"/>
            <a:ext cx="623293" cy="544433"/>
            <a:chOff x="6179160" y="2774611"/>
            <a:chExt cx="768444" cy="623293"/>
          </a:xfrm>
        </p:grpSpPr>
        <p:sp>
          <p:nvSpPr>
            <p:cNvPr id="39" name="Oval 42"/>
            <p:cNvSpPr/>
            <p:nvPr/>
          </p:nvSpPr>
          <p:spPr>
            <a:xfrm>
              <a:off x="6179160" y="2774611"/>
              <a:ext cx="623293" cy="623293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  <p:sp>
          <p:nvSpPr>
            <p:cNvPr id="40" name="L-Shape 52"/>
            <p:cNvSpPr/>
            <p:nvPr/>
          </p:nvSpPr>
          <p:spPr>
            <a:xfrm rot="19005742">
              <a:off x="6264364" y="2798731"/>
              <a:ext cx="683240" cy="367898"/>
            </a:xfrm>
            <a:prstGeom prst="corne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01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+mn-lt"/>
              </a:rPr>
              <a:t>Principio de legalidad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es-PE" dirty="0"/>
              <a:t>¿Qué evalúa?</a:t>
            </a:r>
          </a:p>
          <a:p>
            <a:pPr algn="just"/>
            <a:r>
              <a:rPr lang="es-ES" dirty="0"/>
              <a:t>Identificación de la naturaleza del PA </a:t>
            </a:r>
            <a:r>
              <a:rPr lang="es-ES_tradnl" altLang="es-PE" dirty="0"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ES_tradnl" altLang="es-PE" b="1" u="sng" dirty="0">
                <a:ea typeface="Calibri" panose="020F0502020204030204" pitchFamily="34" charset="0"/>
                <a:cs typeface="Arial" panose="020B0604020202020204" pitchFamily="34" charset="0"/>
              </a:rPr>
              <a:t>categorizar si produce efectos jurídicos sobre intereses, obligaciones o derechos de los administrados</a:t>
            </a:r>
            <a:r>
              <a:rPr lang="es-ES_tradnl" altLang="es-PE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es-ES" dirty="0"/>
          </a:p>
          <a:p>
            <a:pPr algn="just"/>
            <a:r>
              <a:rPr lang="es-ES" dirty="0"/>
              <a:t>Determinación de la competencia de la entidad </a:t>
            </a:r>
            <a:r>
              <a:rPr lang="es-ES" altLang="es-PE" dirty="0"/>
              <a:t>Identificar las normas (leyes y reglamentos) que otorgan la </a:t>
            </a:r>
            <a:r>
              <a:rPr lang="es-ES" altLang="es-PE" b="1" u="sng" dirty="0"/>
              <a:t>competencia a la entidad </a:t>
            </a:r>
            <a:r>
              <a:rPr lang="es-ES" altLang="es-PE" dirty="0"/>
              <a:t>para pronunciarse sobre el PA.</a:t>
            </a:r>
          </a:p>
          <a:p>
            <a:pPr lvl="0" algn="just"/>
            <a:endParaRPr lang="es-ES" dirty="0"/>
          </a:p>
          <a:p>
            <a:pPr algn="just"/>
            <a:r>
              <a:rPr lang="es-ES" dirty="0"/>
              <a:t>Base legal del PA y sus requisitos </a:t>
            </a:r>
            <a:r>
              <a:rPr lang="es-PE" altLang="es-PE" dirty="0"/>
              <a:t>Las Entidades del Poder Ejecutivo </a:t>
            </a:r>
            <a:r>
              <a:rPr lang="es-PE" altLang="es-PE" b="1" dirty="0"/>
              <a:t>identifican la </a:t>
            </a:r>
            <a:r>
              <a:rPr lang="es-PE" altLang="es-PE" b="1" u="sng" dirty="0"/>
              <a:t>normas que regulan el procedimiento y sus requisitos</a:t>
            </a:r>
            <a:r>
              <a:rPr lang="es-PE" altLang="es-PE" b="1" dirty="0"/>
              <a:t> </a:t>
            </a:r>
            <a:r>
              <a:rPr lang="es-PE" altLang="es-PE" dirty="0"/>
              <a:t>al amparo de lo dispuesto en el artículo 39 del TUO de la Ley 17444.</a:t>
            </a:r>
          </a:p>
          <a:p>
            <a:pPr lvl="0" algn="just"/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solidFill>
                    <a:prstClr val="black"/>
                  </a:solidFill>
                </a:rPr>
                <a:t>Secretaría de Gestión Pública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7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+mn-lt"/>
              </a:rPr>
              <a:t>Principio de necesidad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6"/>
            <a:ext cx="10733887" cy="1574112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es-PE" sz="2600" dirty="0"/>
              <a:t>¿Qué evalúa?</a:t>
            </a:r>
          </a:p>
          <a:p>
            <a:pPr algn="just"/>
            <a:r>
              <a:rPr lang="es-PE" sz="2600" dirty="0"/>
              <a:t>Identificar el problema que busca resolver la regulación vinculada al procedimiento administrativo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solidFill>
                    <a:prstClr val="black"/>
                  </a:solidFill>
                </a:rPr>
                <a:t>Secretaría de Gestión Pública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5" y="3523046"/>
            <a:ext cx="2046880" cy="27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409951" y="5438803"/>
            <a:ext cx="6219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s-PE" sz="2600" dirty="0"/>
              <a:t>Si existe algún mecanismo alternativo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62325" y="4512373"/>
            <a:ext cx="82097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600" dirty="0"/>
              <a:t>Riesgos de eliminar el procedimiento administrativo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62327" y="3339297"/>
            <a:ext cx="8209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600" dirty="0"/>
              <a:t>El objetivo del procedimiento administrativo y como contribuye a resolver el problema identificado</a:t>
            </a:r>
          </a:p>
        </p:txBody>
      </p:sp>
    </p:spTree>
    <p:extLst>
      <p:ext uri="{BB962C8B-B14F-4D97-AF65-F5344CB8AC3E}">
        <p14:creationId xmlns:p14="http://schemas.microsoft.com/office/powerpoint/2010/main" val="316060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+mn-lt"/>
              </a:rPr>
              <a:t>Principio de efectividad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solidFill>
                    <a:prstClr val="black"/>
                  </a:solidFill>
                </a:rPr>
                <a:t>Secretaría de Gestión Pública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  <p:grpSp>
        <p:nvGrpSpPr>
          <p:cNvPr id="11" name="Group 8"/>
          <p:cNvGrpSpPr/>
          <p:nvPr/>
        </p:nvGrpSpPr>
        <p:grpSpPr>
          <a:xfrm rot="311575">
            <a:off x="2711616" y="5055832"/>
            <a:ext cx="1083598" cy="1647737"/>
            <a:chOff x="3344154" y="4171480"/>
            <a:chExt cx="1558814" cy="2489728"/>
          </a:xfrm>
        </p:grpSpPr>
        <p:sp>
          <p:nvSpPr>
            <p:cNvPr id="12" name="Rectangle 9"/>
            <p:cNvSpPr/>
            <p:nvPr/>
          </p:nvSpPr>
          <p:spPr>
            <a:xfrm rot="19506721">
              <a:off x="4058569" y="4538526"/>
              <a:ext cx="844399" cy="21226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19506721">
              <a:off x="3344154" y="4171480"/>
              <a:ext cx="573276" cy="3311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2"/>
            <p:cNvSpPr/>
            <p:nvPr/>
          </p:nvSpPr>
          <p:spPr>
            <a:xfrm rot="19506721">
              <a:off x="3457267" y="4434648"/>
              <a:ext cx="740564" cy="33392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2466968" y="2115343"/>
            <a:ext cx="9437547" cy="2743933"/>
            <a:chOff x="1057896" y="1758463"/>
            <a:chExt cx="5650787" cy="2374097"/>
          </a:xfrm>
        </p:grpSpPr>
        <p:sp>
          <p:nvSpPr>
            <p:cNvPr id="16" name="Round Same Side Corner Rectangle 3"/>
            <p:cNvSpPr/>
            <p:nvPr/>
          </p:nvSpPr>
          <p:spPr>
            <a:xfrm rot="5400000">
              <a:off x="3777913" y="-597878"/>
              <a:ext cx="574429" cy="52871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es-PE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Detectar los requisitos que contribuyen al objetivo del PA</a:t>
              </a:r>
              <a:endPara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 Same Side Corner Rectangle 4"/>
            <p:cNvSpPr/>
            <p:nvPr/>
          </p:nvSpPr>
          <p:spPr>
            <a:xfrm rot="5400000">
              <a:off x="2861753" y="1730830"/>
              <a:ext cx="597873" cy="42055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rgbClr val="EF83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Detectar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requisitos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redundantes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 Same Side Corner Rectangle 5"/>
            <p:cNvSpPr/>
            <p:nvPr/>
          </p:nvSpPr>
          <p:spPr>
            <a:xfrm rot="5400000">
              <a:off x="3376242" y="212296"/>
              <a:ext cx="574433" cy="484163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/>
            </a:solidFill>
            <a:ln>
              <a:solidFill>
                <a:srgbClr val="D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Detectar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requisitos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injustificados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 Same Side Corner Rectangle 6"/>
            <p:cNvSpPr/>
            <p:nvPr/>
          </p:nvSpPr>
          <p:spPr>
            <a:xfrm rot="5400000">
              <a:off x="3300044" y="1105379"/>
              <a:ext cx="597877" cy="42442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Detectar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requisitos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innecesarios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715518" y="1879480"/>
            <a:ext cx="3301562" cy="3330031"/>
            <a:chOff x="323799" y="1059174"/>
            <a:chExt cx="3657600" cy="3661505"/>
          </a:xfrm>
        </p:grpSpPr>
        <p:sp>
          <p:nvSpPr>
            <p:cNvPr id="21" name="Oval 17"/>
            <p:cNvSpPr/>
            <p:nvPr/>
          </p:nvSpPr>
          <p:spPr>
            <a:xfrm>
              <a:off x="323799" y="1059174"/>
              <a:ext cx="3657600" cy="36615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3"/>
            <p:cNvSpPr/>
            <p:nvPr/>
          </p:nvSpPr>
          <p:spPr>
            <a:xfrm>
              <a:off x="506679" y="1244006"/>
              <a:ext cx="3291840" cy="3291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985596" y="3205043"/>
            <a:ext cx="2761406" cy="536575"/>
          </a:xfrm>
        </p:spPr>
        <p:txBody>
          <a:bodyPr>
            <a:no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s-PE" sz="3600" b="1" dirty="0">
                <a:solidFill>
                  <a:schemeClr val="bg1"/>
                </a:solidFill>
              </a:rPr>
              <a:t>¿Qué evalúa?</a:t>
            </a:r>
          </a:p>
        </p:txBody>
      </p:sp>
    </p:spTree>
    <p:extLst>
      <p:ext uri="{BB962C8B-B14F-4D97-AF65-F5344CB8AC3E}">
        <p14:creationId xmlns:p14="http://schemas.microsoft.com/office/powerpoint/2010/main" val="266628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+mn-lt"/>
              </a:rPr>
              <a:t>Principio de proporcionalidad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3275" cy="2384425"/>
          </a:xfrm>
        </p:spPr>
        <p:txBody>
          <a:bodyPr>
            <a:noAutofit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es-PE" sz="2600" dirty="0"/>
              <a:t>¿Qué evalúa?</a:t>
            </a:r>
          </a:p>
          <a:p>
            <a:pPr algn="just"/>
            <a:r>
              <a:rPr lang="es-PE" altLang="es-PE" sz="2600" dirty="0"/>
              <a:t>Se basa en analizar la </a:t>
            </a:r>
            <a:r>
              <a:rPr lang="es-PE" altLang="es-PE" sz="2600" b="1" dirty="0"/>
              <a:t>debida proporción</a:t>
            </a:r>
            <a:r>
              <a:rPr lang="es-PE" altLang="es-PE" sz="2600" dirty="0"/>
              <a:t> entre el objeto del PA y los requisitos exigidos, </a:t>
            </a:r>
            <a:r>
              <a:rPr lang="es-PE" altLang="es-PE" sz="2600" b="1" dirty="0"/>
              <a:t>mediante la</a:t>
            </a:r>
            <a:r>
              <a:rPr lang="es-PE" altLang="es-PE" sz="2600" dirty="0"/>
              <a:t> </a:t>
            </a:r>
            <a:r>
              <a:rPr lang="es-PE" altLang="es-PE" sz="2600" b="1" u="sng" dirty="0"/>
              <a:t>determinación</a:t>
            </a:r>
            <a:r>
              <a:rPr lang="es-PE" altLang="es-PE" sz="2600" b="1" dirty="0"/>
              <a:t> y </a:t>
            </a:r>
            <a:r>
              <a:rPr lang="es-PE" altLang="es-PE" sz="2600" b="1" u="sng" dirty="0"/>
              <a:t>reducción</a:t>
            </a:r>
            <a:r>
              <a:rPr lang="es-PE" altLang="es-PE" sz="2600" b="1" dirty="0"/>
              <a:t> de las cargas administrativas</a:t>
            </a:r>
            <a:r>
              <a:rPr lang="es-PE" altLang="es-PE" sz="2600" dirty="0"/>
              <a:t> que se generan a los administrados. </a:t>
            </a:r>
          </a:p>
          <a:p>
            <a:pPr algn="just"/>
            <a:r>
              <a:rPr lang="es-MX" altLang="es-PE" sz="2600" dirty="0"/>
              <a:t>Permite identificar requisitos alternativos que generen menores costos al administrado.</a:t>
            </a:r>
            <a:endParaRPr lang="en-US" altLang="es-PE" sz="2600" dirty="0"/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solidFill>
                    <a:prstClr val="black"/>
                  </a:solidFill>
                </a:rPr>
                <a:t>Secretaría de Gestión Pública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  <p:grpSp>
        <p:nvGrpSpPr>
          <p:cNvPr id="13" name="Group 52"/>
          <p:cNvGrpSpPr/>
          <p:nvPr/>
        </p:nvGrpSpPr>
        <p:grpSpPr>
          <a:xfrm>
            <a:off x="1035635" y="4556226"/>
            <a:ext cx="10536452" cy="1751265"/>
            <a:chOff x="2565690" y="716011"/>
            <a:chExt cx="11904054" cy="2205896"/>
          </a:xfrm>
        </p:grpSpPr>
        <p:sp>
          <p:nvSpPr>
            <p:cNvPr id="14" name="TextBox 4"/>
            <p:cNvSpPr txBox="1"/>
            <p:nvPr/>
          </p:nvSpPr>
          <p:spPr>
            <a:xfrm>
              <a:off x="5407942" y="1651615"/>
              <a:ext cx="9061802" cy="736583"/>
            </a:xfrm>
            <a:prstGeom prst="rect">
              <a:avLst/>
            </a:prstGeom>
            <a:solidFill>
              <a:srgbClr val="FFECE7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PE" sz="1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Son los costos en los que incurren los administrados como consecuencia del cumplimiento de las obligaciones de información (requisitos) impuestas por la regulación en el trámite de un PA.</a:t>
              </a:r>
            </a:p>
          </p:txBody>
        </p:sp>
        <p:grpSp>
          <p:nvGrpSpPr>
            <p:cNvPr id="45" name="Group 14"/>
            <p:cNvGrpSpPr/>
            <p:nvPr/>
          </p:nvGrpSpPr>
          <p:grpSpPr>
            <a:xfrm>
              <a:off x="2565690" y="716011"/>
              <a:ext cx="2682347" cy="2205896"/>
              <a:chOff x="2589443" y="760310"/>
              <a:chExt cx="2360303" cy="1941056"/>
            </a:xfrm>
            <a:effectLst>
              <a:outerShdw blurRad="88900" dist="38100" sx="102000" sy="102000" algn="t" rotWithShape="0">
                <a:prstClr val="black">
                  <a:alpha val="31000"/>
                </a:prstClr>
              </a:outerShdw>
            </a:effectLst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2589443" y="760310"/>
                <a:ext cx="981577" cy="1274305"/>
              </a:xfrm>
              <a:custGeom>
                <a:avLst/>
                <a:gdLst>
                  <a:gd name="T0" fmla="*/ 186 w 709"/>
                  <a:gd name="T1" fmla="*/ 0 h 830"/>
                  <a:gd name="T2" fmla="*/ 24 w 709"/>
                  <a:gd name="T3" fmla="*/ 286 h 830"/>
                  <a:gd name="T4" fmla="*/ 0 w 709"/>
                  <a:gd name="T5" fmla="*/ 377 h 830"/>
                  <a:gd name="T6" fmla="*/ 24 w 709"/>
                  <a:gd name="T7" fmla="*/ 468 h 830"/>
                  <a:gd name="T8" fmla="*/ 233 w 709"/>
                  <a:gd name="T9" fmla="*/ 830 h 830"/>
                  <a:gd name="T10" fmla="*/ 709 w 709"/>
                  <a:gd name="T11" fmla="*/ 0 h 830"/>
                  <a:gd name="T12" fmla="*/ 186 w 709"/>
                  <a:gd name="T13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830">
                    <a:moveTo>
                      <a:pt x="186" y="0"/>
                    </a:moveTo>
                    <a:cubicBezTo>
                      <a:pt x="148" y="66"/>
                      <a:pt x="24" y="286"/>
                      <a:pt x="24" y="286"/>
                    </a:cubicBezTo>
                    <a:cubicBezTo>
                      <a:pt x="9" y="313"/>
                      <a:pt x="0" y="344"/>
                      <a:pt x="0" y="377"/>
                    </a:cubicBezTo>
                    <a:cubicBezTo>
                      <a:pt x="0" y="410"/>
                      <a:pt x="9" y="441"/>
                      <a:pt x="24" y="468"/>
                    </a:cubicBezTo>
                    <a:cubicBezTo>
                      <a:pt x="233" y="830"/>
                      <a:pt x="233" y="830"/>
                      <a:pt x="233" y="830"/>
                    </a:cubicBezTo>
                    <a:cubicBezTo>
                      <a:pt x="233" y="830"/>
                      <a:pt x="569" y="242"/>
                      <a:pt x="709" y="0"/>
                    </a:cubicBezTo>
                    <a:lnTo>
                      <a:pt x="1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3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618658" y="1166884"/>
                <a:ext cx="2331088" cy="1534482"/>
              </a:xfrm>
              <a:custGeom>
                <a:avLst/>
                <a:gdLst>
                  <a:gd name="T0" fmla="*/ 785 w 1684"/>
                  <a:gd name="T1" fmla="*/ 1000 h 1000"/>
                  <a:gd name="T2" fmla="*/ 884 w 1684"/>
                  <a:gd name="T3" fmla="*/ 726 h 1000"/>
                  <a:gd name="T4" fmla="*/ 865 w 1684"/>
                  <a:gd name="T5" fmla="*/ 726 h 1000"/>
                  <a:gd name="T6" fmla="*/ 381 w 1684"/>
                  <a:gd name="T7" fmla="*/ 726 h 1000"/>
                  <a:gd name="T8" fmla="*/ 290 w 1684"/>
                  <a:gd name="T9" fmla="*/ 702 h 1000"/>
                  <a:gd name="T10" fmla="*/ 224 w 1684"/>
                  <a:gd name="T11" fmla="*/ 636 h 1000"/>
                  <a:gd name="T12" fmla="*/ 0 w 1684"/>
                  <a:gd name="T13" fmla="*/ 246 h 1000"/>
                  <a:gd name="T14" fmla="*/ 102 w 1684"/>
                  <a:gd name="T15" fmla="*/ 273 h 1000"/>
                  <a:gd name="T16" fmla="*/ 865 w 1684"/>
                  <a:gd name="T17" fmla="*/ 273 h 1000"/>
                  <a:gd name="T18" fmla="*/ 884 w 1684"/>
                  <a:gd name="T19" fmla="*/ 273 h 1000"/>
                  <a:gd name="T20" fmla="*/ 785 w 1684"/>
                  <a:gd name="T21" fmla="*/ 0 h 1000"/>
                  <a:gd name="T22" fmla="*/ 1683 w 1684"/>
                  <a:gd name="T23" fmla="*/ 500 h 1000"/>
                  <a:gd name="T24" fmla="*/ 1684 w 1684"/>
                  <a:gd name="T25" fmla="*/ 500 h 1000"/>
                  <a:gd name="T26" fmla="*/ 785 w 1684"/>
                  <a:gd name="T27" fmla="*/ 10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4" h="1000">
                    <a:moveTo>
                      <a:pt x="785" y="1000"/>
                    </a:moveTo>
                    <a:cubicBezTo>
                      <a:pt x="884" y="726"/>
                      <a:pt x="884" y="726"/>
                      <a:pt x="884" y="726"/>
                    </a:cubicBezTo>
                    <a:cubicBezTo>
                      <a:pt x="865" y="726"/>
                      <a:pt x="865" y="726"/>
                      <a:pt x="865" y="726"/>
                    </a:cubicBezTo>
                    <a:cubicBezTo>
                      <a:pt x="381" y="726"/>
                      <a:pt x="381" y="726"/>
                      <a:pt x="381" y="726"/>
                    </a:cubicBezTo>
                    <a:cubicBezTo>
                      <a:pt x="350" y="726"/>
                      <a:pt x="319" y="719"/>
                      <a:pt x="290" y="702"/>
                    </a:cubicBezTo>
                    <a:cubicBezTo>
                      <a:pt x="262" y="686"/>
                      <a:pt x="240" y="662"/>
                      <a:pt x="224" y="63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6"/>
                      <a:pt x="39" y="273"/>
                      <a:pt x="102" y="273"/>
                    </a:cubicBezTo>
                    <a:cubicBezTo>
                      <a:pt x="165" y="273"/>
                      <a:pt x="865" y="273"/>
                      <a:pt x="865" y="273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785" y="0"/>
                      <a:pt x="785" y="0"/>
                      <a:pt x="785" y="0"/>
                    </a:cubicBezTo>
                    <a:cubicBezTo>
                      <a:pt x="1015" y="200"/>
                      <a:pt x="1385" y="389"/>
                      <a:pt x="1683" y="500"/>
                    </a:cubicBezTo>
                    <a:cubicBezTo>
                      <a:pt x="1683" y="500"/>
                      <a:pt x="1683" y="500"/>
                      <a:pt x="1684" y="500"/>
                    </a:cubicBezTo>
                    <a:cubicBezTo>
                      <a:pt x="1385" y="611"/>
                      <a:pt x="1015" y="799"/>
                      <a:pt x="785" y="100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2">
                      <a:lumMod val="50000"/>
                    </a:schemeClr>
                  </a:gs>
                  <a:gs pos="0">
                    <a:schemeClr val="bg2">
                      <a:lumMod val="20000"/>
                      <a:lumOff val="80000"/>
                    </a:schemeClr>
                  </a:gs>
                  <a:gs pos="51000">
                    <a:schemeClr val="bg2"/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4"/>
            <p:cNvSpPr txBox="1"/>
            <p:nvPr/>
          </p:nvSpPr>
          <p:spPr>
            <a:xfrm>
              <a:off x="2890974" y="1734122"/>
              <a:ext cx="1851427" cy="58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PE" altLang="es-PE" sz="12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¿Qué es una carga administrativa?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09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81867"/>
            <a:ext cx="11347450" cy="1480608"/>
          </a:xfrm>
          <a:solidFill>
            <a:srgbClr val="C00000"/>
          </a:solidFill>
        </p:spPr>
        <p:txBody>
          <a:bodyPr>
            <a:noAutofit/>
          </a:bodyPr>
          <a:lstStyle/>
          <a:p>
            <a:pPr marL="719138"/>
            <a:r>
              <a:rPr lang="es-PE" sz="4000" b="1" dirty="0">
                <a:solidFill>
                  <a:schemeClr val="bg1"/>
                </a:solidFill>
              </a:rPr>
              <a:t>Efectos de no contar con la validación del Análisis de Calidad Regulatoria – Art 13°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098" t="17945" r="49679" b="75858"/>
          <a:stretch/>
        </p:blipFill>
        <p:spPr>
          <a:xfrm>
            <a:off x="736053" y="307697"/>
            <a:ext cx="2902497" cy="5552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799786" y="416059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prstClr val="black"/>
                </a:solidFill>
              </a:rPr>
              <a:t>Secretaría de Gestión Pública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678388" y="1142478"/>
            <a:ext cx="10702158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1" i="0" u="none" strike="noStrike" kern="0" cap="none" spc="-100" normalizeH="0" baseline="0">
                <a:ln>
                  <a:noFill/>
                </a:ln>
                <a:solidFill>
                  <a:srgbClr val="36363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z="2700" dirty="0">
                <a:solidFill>
                  <a:srgbClr val="BC0000"/>
                </a:solidFill>
              </a:rPr>
              <a:t>Efectos de no contar con la validación del Análisis de Calidad Regulatoria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2098" t="17945" r="49679" b="75858"/>
          <a:stretch/>
        </p:blipFill>
        <p:spPr>
          <a:xfrm>
            <a:off x="736053" y="265362"/>
            <a:ext cx="2902497" cy="5552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99786" y="373724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prstClr val="black"/>
                </a:solidFill>
              </a:rPr>
              <a:t>Secretaría de Gestión Pública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191024" y="2080508"/>
            <a:ext cx="10324176" cy="4137796"/>
            <a:chOff x="2250337" y="2070127"/>
            <a:chExt cx="10353426" cy="4203668"/>
          </a:xfrm>
        </p:grpSpPr>
        <p:sp>
          <p:nvSpPr>
            <p:cNvPr id="48" name="TextBox 46"/>
            <p:cNvSpPr txBox="1"/>
            <p:nvPr/>
          </p:nvSpPr>
          <p:spPr>
            <a:xfrm>
              <a:off x="2250337" y="5258132"/>
              <a:ext cx="10257115" cy="101566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s-PE"/>
              </a:defPPr>
              <a:lvl1pPr>
                <a:defRPr sz="2100"/>
              </a:lvl1pPr>
            </a:lstStyle>
            <a:p>
              <a:pPr algn="just"/>
              <a:r>
                <a:rPr lang="es-PE" sz="1900" dirty="0">
                  <a:solidFill>
                    <a:prstClr val="black"/>
                  </a:solidFill>
                </a:rPr>
                <a:t>Quedan automáticamente derogadas, si en el plazo máximo de tres (03 años) las disposiciones normativas no han sido validadas por la Comisión y ratificadas expresamente por el Consejo de Ministros.</a:t>
              </a: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3"/>
            <p:cNvSpPr txBox="1"/>
            <p:nvPr/>
          </p:nvSpPr>
          <p:spPr>
            <a:xfrm>
              <a:off x="2317817" y="2070127"/>
              <a:ext cx="10285946" cy="707886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s-PE"/>
              </a:defPPr>
            </a:lstStyle>
            <a:p>
              <a:pPr algn="just"/>
              <a:r>
                <a:rPr lang="es-PE" sz="1900" dirty="0">
                  <a:solidFill>
                    <a:prstClr val="black"/>
                  </a:solidFill>
                </a:rPr>
                <a:t>Quedan automáticamente derogadas las disposiciones normativas que no hayan sido ratificadas expresamente por el Consejo de Ministros. </a:t>
              </a:r>
            </a:p>
          </p:txBody>
        </p:sp>
        <p:sp>
          <p:nvSpPr>
            <p:cNvPr id="44" name="TextBox 54"/>
            <p:cNvSpPr txBox="1"/>
            <p:nvPr/>
          </p:nvSpPr>
          <p:spPr>
            <a:xfrm>
              <a:off x="2269441" y="3128195"/>
              <a:ext cx="10285947" cy="687888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s-PE"/>
              </a:defPPr>
              <a:lvl1pPr>
                <a:defRPr sz="2100"/>
              </a:lvl1pPr>
            </a:lstStyle>
            <a:p>
              <a:pPr algn="just"/>
              <a:r>
                <a:rPr lang="es-PE" sz="1900" dirty="0">
                  <a:solidFill>
                    <a:prstClr val="black"/>
                  </a:solidFill>
                </a:rPr>
                <a:t>No continúan con el proceso de aprobación, en tanto La Comisión no haya validado el análisis de calidad regulatoria elaborado por la Entidad del Poder Ejecutivo mediante opinión previa favorable. </a:t>
              </a:r>
            </a:p>
          </p:txBody>
        </p:sp>
      </p:grpSp>
      <p:sp>
        <p:nvSpPr>
          <p:cNvPr id="5" name="Flecha a la derecha con bandas 4"/>
          <p:cNvSpPr/>
          <p:nvPr/>
        </p:nvSpPr>
        <p:spPr>
          <a:xfrm>
            <a:off x="396419" y="2158939"/>
            <a:ext cx="679267" cy="539932"/>
          </a:xfrm>
          <a:prstGeom prst="stripedRightArrow">
            <a:avLst/>
          </a:prstGeom>
          <a:solidFill>
            <a:srgbClr val="BC0000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61" name="Flecha a la derecha con bandas 60"/>
          <p:cNvSpPr/>
          <p:nvPr/>
        </p:nvSpPr>
        <p:spPr>
          <a:xfrm>
            <a:off x="396419" y="3332762"/>
            <a:ext cx="679267" cy="539932"/>
          </a:xfrm>
          <a:prstGeom prst="stripedRightArrow">
            <a:avLst/>
          </a:prstGeom>
          <a:solidFill>
            <a:srgbClr val="BC0000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63" name="Flecha a la derecha con bandas 62"/>
          <p:cNvSpPr/>
          <p:nvPr/>
        </p:nvSpPr>
        <p:spPr>
          <a:xfrm>
            <a:off x="396418" y="5186388"/>
            <a:ext cx="679267" cy="539932"/>
          </a:xfrm>
          <a:prstGeom prst="stripedRightArrow">
            <a:avLst/>
          </a:prstGeom>
          <a:solidFill>
            <a:srgbClr val="BC0000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8313" y="3962798"/>
            <a:ext cx="103137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700" dirty="0">
                <a:solidFill>
                  <a:prstClr val="black"/>
                </a:solidFill>
              </a:rPr>
              <a:t>Proyectos de disposiciones normativas que establecen procedimientos administrativos.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700" dirty="0">
                <a:solidFill>
                  <a:prstClr val="black"/>
                </a:solidFill>
              </a:rPr>
              <a:t>Proyectos de modificación de disposiciones normativas vigentes que establecen procedimientos administrativos, antes de su aprobación.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2098" t="17945" r="49679" b="75858"/>
          <a:stretch/>
        </p:blipFill>
        <p:spPr>
          <a:xfrm>
            <a:off x="454952" y="279991"/>
            <a:ext cx="2902497" cy="55527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12234" y="1072982"/>
            <a:ext cx="1056078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-100" normalizeH="0" baseline="0">
                <a:ln>
                  <a:noFill/>
                </a:ln>
                <a:solidFill>
                  <a:srgbClr val="36363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A50021"/>
                </a:solidFill>
                <a:latin typeface="+mn-lt"/>
              </a:rPr>
              <a:t>Análisis de Calidad Regulatoria – ACR Stock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12234" y="1584320"/>
            <a:ext cx="115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Han ingresado 3165 procedimientos del Poder Ejecutivo de acuerdo al siguiente detalle: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9380617" y="3482382"/>
            <a:ext cx="2018430" cy="163121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Hasta la fecha han ingresado 3165 Pas y se han realizado 4484 revisiones</a:t>
            </a:r>
          </a:p>
        </p:txBody>
      </p:sp>
      <p:sp>
        <p:nvSpPr>
          <p:cNvPr id="6" name="Cerrar llave 5"/>
          <p:cNvSpPr/>
          <p:nvPr/>
        </p:nvSpPr>
        <p:spPr>
          <a:xfrm>
            <a:off x="8506866" y="2707323"/>
            <a:ext cx="432260" cy="3274902"/>
          </a:xfrm>
          <a:prstGeom prst="rightBrace">
            <a:avLst/>
          </a:prstGeom>
          <a:noFill/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628615" y="2100647"/>
          <a:ext cx="5409720" cy="3988734"/>
        </p:xfrm>
        <a:graphic>
          <a:graphicData uri="http://schemas.openxmlformats.org/drawingml/2006/table">
            <a:tbl>
              <a:tblPr/>
              <a:tblGrid>
                <a:gridCol w="2643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Entidades de los Sectores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Cantidad de PAs remitidos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Cantidad de revisiones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de revisiones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1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Presidencia del Consejo de Ministros, Ambiente y, Comercio Exterior y Turismo.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3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Trabajo y Promoción del Empleo, Agricultura y Riego y, Cultura.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4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Salud, Producción y, Justicia y Derechos Humanos.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Vivienda, Construcción y Saneamiento, Relaciones Exteriores, Mujer y Poblaciones Vulnerables y, Desarrollo e Inclusión Social.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6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Transportes y Comunicaciones, Energía y Minas y, Educación.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85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Defensa, Interior y, Economía y Finanzas.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revisión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308941" y="5688669"/>
            <a:ext cx="2197925" cy="280304"/>
            <a:chOff x="7886123" y="5673884"/>
            <a:chExt cx="2197925" cy="280304"/>
          </a:xfrm>
        </p:grpSpPr>
        <p:sp>
          <p:nvSpPr>
            <p:cNvPr id="42" name="TextBox 43"/>
            <p:cNvSpPr txBox="1"/>
            <p:nvPr/>
          </p:nvSpPr>
          <p:spPr>
            <a:xfrm>
              <a:off x="8300290" y="5673884"/>
              <a:ext cx="17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dirty="0"/>
                <a:t>Entidades remitieron ACR</a:t>
              </a:r>
              <a:endParaRPr lang="en-US" sz="1200" dirty="0"/>
            </a:p>
          </p:txBody>
        </p:sp>
        <p:grpSp>
          <p:nvGrpSpPr>
            <p:cNvPr id="74" name="Grupo 73"/>
            <p:cNvGrpSpPr/>
            <p:nvPr/>
          </p:nvGrpSpPr>
          <p:grpSpPr>
            <a:xfrm>
              <a:off x="7886123" y="5690683"/>
              <a:ext cx="321538" cy="263505"/>
              <a:chOff x="7707014" y="3115822"/>
              <a:chExt cx="321538" cy="263505"/>
            </a:xfrm>
          </p:grpSpPr>
          <p:sp>
            <p:nvSpPr>
              <p:cNvPr id="75" name="Oval 42"/>
              <p:cNvSpPr/>
              <p:nvPr/>
            </p:nvSpPr>
            <p:spPr>
              <a:xfrm>
                <a:off x="7707014" y="3127327"/>
                <a:ext cx="252000" cy="252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76" name="L-Shape 52"/>
              <p:cNvSpPr/>
              <p:nvPr/>
            </p:nvSpPr>
            <p:spPr>
              <a:xfrm rot="19005742">
                <a:off x="7740552" y="3115822"/>
                <a:ext cx="288000" cy="14400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</p:grpSp>
      </p:grpSp>
      <p:grpSp>
        <p:nvGrpSpPr>
          <p:cNvPr id="77" name="Grupo 76"/>
          <p:cNvGrpSpPr/>
          <p:nvPr/>
        </p:nvGrpSpPr>
        <p:grpSpPr>
          <a:xfrm>
            <a:off x="6308941" y="3343883"/>
            <a:ext cx="2197925" cy="280304"/>
            <a:chOff x="7886123" y="5673884"/>
            <a:chExt cx="2197925" cy="280304"/>
          </a:xfrm>
        </p:grpSpPr>
        <p:sp>
          <p:nvSpPr>
            <p:cNvPr id="78" name="TextBox 43"/>
            <p:cNvSpPr txBox="1"/>
            <p:nvPr/>
          </p:nvSpPr>
          <p:spPr>
            <a:xfrm>
              <a:off x="8300290" y="5673884"/>
              <a:ext cx="17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dirty="0"/>
                <a:t>Entidades remitieron ACR</a:t>
              </a:r>
              <a:endParaRPr lang="en-US" sz="1200" dirty="0"/>
            </a:p>
          </p:txBody>
        </p:sp>
        <p:grpSp>
          <p:nvGrpSpPr>
            <p:cNvPr id="79" name="Grupo 78"/>
            <p:cNvGrpSpPr/>
            <p:nvPr/>
          </p:nvGrpSpPr>
          <p:grpSpPr>
            <a:xfrm>
              <a:off x="7886123" y="5690683"/>
              <a:ext cx="321538" cy="263505"/>
              <a:chOff x="7707014" y="3115822"/>
              <a:chExt cx="321538" cy="263505"/>
            </a:xfrm>
          </p:grpSpPr>
          <p:sp>
            <p:nvSpPr>
              <p:cNvPr id="80" name="Oval 42"/>
              <p:cNvSpPr/>
              <p:nvPr/>
            </p:nvSpPr>
            <p:spPr>
              <a:xfrm>
                <a:off x="7707014" y="3127327"/>
                <a:ext cx="252000" cy="252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81" name="L-Shape 52"/>
              <p:cNvSpPr/>
              <p:nvPr/>
            </p:nvSpPr>
            <p:spPr>
              <a:xfrm rot="19005742">
                <a:off x="7740552" y="3115822"/>
                <a:ext cx="288000" cy="14400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</p:grpSp>
      </p:grpSp>
      <p:grpSp>
        <p:nvGrpSpPr>
          <p:cNvPr id="92" name="Grupo 91"/>
          <p:cNvGrpSpPr/>
          <p:nvPr/>
        </p:nvGrpSpPr>
        <p:grpSpPr>
          <a:xfrm>
            <a:off x="6292133" y="5088859"/>
            <a:ext cx="2197925" cy="280304"/>
            <a:chOff x="7886123" y="5673884"/>
            <a:chExt cx="2197925" cy="280304"/>
          </a:xfrm>
        </p:grpSpPr>
        <p:sp>
          <p:nvSpPr>
            <p:cNvPr id="93" name="TextBox 43"/>
            <p:cNvSpPr txBox="1"/>
            <p:nvPr/>
          </p:nvSpPr>
          <p:spPr>
            <a:xfrm>
              <a:off x="8300290" y="5673884"/>
              <a:ext cx="17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dirty="0"/>
                <a:t>Entidades remitieron ACR</a:t>
              </a:r>
              <a:endParaRPr lang="en-US" sz="1200" dirty="0"/>
            </a:p>
          </p:txBody>
        </p:sp>
        <p:grpSp>
          <p:nvGrpSpPr>
            <p:cNvPr id="94" name="Grupo 93"/>
            <p:cNvGrpSpPr/>
            <p:nvPr/>
          </p:nvGrpSpPr>
          <p:grpSpPr>
            <a:xfrm>
              <a:off x="7886123" y="5690683"/>
              <a:ext cx="321538" cy="263505"/>
              <a:chOff x="7707014" y="3115822"/>
              <a:chExt cx="321538" cy="263505"/>
            </a:xfrm>
          </p:grpSpPr>
          <p:sp>
            <p:nvSpPr>
              <p:cNvPr id="95" name="Oval 42"/>
              <p:cNvSpPr/>
              <p:nvPr/>
            </p:nvSpPr>
            <p:spPr>
              <a:xfrm>
                <a:off x="7707014" y="3127327"/>
                <a:ext cx="252000" cy="252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96" name="L-Shape 52"/>
              <p:cNvSpPr/>
              <p:nvPr/>
            </p:nvSpPr>
            <p:spPr>
              <a:xfrm rot="19005742">
                <a:off x="7740552" y="3115822"/>
                <a:ext cx="288000" cy="14400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</p:grpSp>
      </p:grpSp>
      <p:grpSp>
        <p:nvGrpSpPr>
          <p:cNvPr id="97" name="Grupo 96"/>
          <p:cNvGrpSpPr/>
          <p:nvPr/>
        </p:nvGrpSpPr>
        <p:grpSpPr>
          <a:xfrm>
            <a:off x="6308941" y="4513211"/>
            <a:ext cx="2197925" cy="280304"/>
            <a:chOff x="7886123" y="5673884"/>
            <a:chExt cx="2197925" cy="280304"/>
          </a:xfrm>
        </p:grpSpPr>
        <p:sp>
          <p:nvSpPr>
            <p:cNvPr id="98" name="TextBox 43"/>
            <p:cNvSpPr txBox="1"/>
            <p:nvPr/>
          </p:nvSpPr>
          <p:spPr>
            <a:xfrm>
              <a:off x="8300290" y="5673884"/>
              <a:ext cx="17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dirty="0"/>
                <a:t>Entidades remitieron ACR</a:t>
              </a:r>
              <a:endParaRPr lang="en-US" sz="1200" dirty="0"/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7886123" y="5690683"/>
              <a:ext cx="321538" cy="263505"/>
              <a:chOff x="7707014" y="3115822"/>
              <a:chExt cx="321538" cy="263505"/>
            </a:xfrm>
          </p:grpSpPr>
          <p:sp>
            <p:nvSpPr>
              <p:cNvPr id="100" name="Oval 42"/>
              <p:cNvSpPr/>
              <p:nvPr/>
            </p:nvSpPr>
            <p:spPr>
              <a:xfrm>
                <a:off x="7707014" y="3127327"/>
                <a:ext cx="252000" cy="252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101" name="L-Shape 52"/>
              <p:cNvSpPr/>
              <p:nvPr/>
            </p:nvSpPr>
            <p:spPr>
              <a:xfrm rot="19005742">
                <a:off x="7740552" y="3115822"/>
                <a:ext cx="288000" cy="14400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</p:grpSp>
      </p:grpSp>
      <p:grpSp>
        <p:nvGrpSpPr>
          <p:cNvPr id="102" name="Grupo 101"/>
          <p:cNvGrpSpPr/>
          <p:nvPr/>
        </p:nvGrpSpPr>
        <p:grpSpPr>
          <a:xfrm>
            <a:off x="6299056" y="3938528"/>
            <a:ext cx="2197925" cy="280304"/>
            <a:chOff x="7886123" y="5673884"/>
            <a:chExt cx="2197925" cy="280304"/>
          </a:xfrm>
        </p:grpSpPr>
        <p:sp>
          <p:nvSpPr>
            <p:cNvPr id="103" name="TextBox 43"/>
            <p:cNvSpPr txBox="1"/>
            <p:nvPr/>
          </p:nvSpPr>
          <p:spPr>
            <a:xfrm>
              <a:off x="8300290" y="5673884"/>
              <a:ext cx="17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dirty="0"/>
                <a:t>Entidades remitieron ACR</a:t>
              </a:r>
              <a:endParaRPr lang="en-US" sz="1200" dirty="0"/>
            </a:p>
          </p:txBody>
        </p:sp>
        <p:grpSp>
          <p:nvGrpSpPr>
            <p:cNvPr id="104" name="Grupo 103"/>
            <p:cNvGrpSpPr/>
            <p:nvPr/>
          </p:nvGrpSpPr>
          <p:grpSpPr>
            <a:xfrm>
              <a:off x="7886123" y="5690683"/>
              <a:ext cx="321538" cy="263505"/>
              <a:chOff x="7707014" y="3115822"/>
              <a:chExt cx="321538" cy="263505"/>
            </a:xfrm>
          </p:grpSpPr>
          <p:sp>
            <p:nvSpPr>
              <p:cNvPr id="105" name="Oval 42"/>
              <p:cNvSpPr/>
              <p:nvPr/>
            </p:nvSpPr>
            <p:spPr>
              <a:xfrm>
                <a:off x="7707014" y="3127327"/>
                <a:ext cx="252000" cy="252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106" name="L-Shape 52"/>
              <p:cNvSpPr/>
              <p:nvPr/>
            </p:nvSpPr>
            <p:spPr>
              <a:xfrm rot="19005742">
                <a:off x="7740552" y="3115822"/>
                <a:ext cx="288000" cy="14400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</p:grpSp>
      </p:grpSp>
      <p:grpSp>
        <p:nvGrpSpPr>
          <p:cNvPr id="107" name="Grupo 106"/>
          <p:cNvGrpSpPr/>
          <p:nvPr/>
        </p:nvGrpSpPr>
        <p:grpSpPr>
          <a:xfrm>
            <a:off x="6292133" y="2758830"/>
            <a:ext cx="2197925" cy="280304"/>
            <a:chOff x="7886123" y="5673884"/>
            <a:chExt cx="2197925" cy="280304"/>
          </a:xfrm>
        </p:grpSpPr>
        <p:sp>
          <p:nvSpPr>
            <p:cNvPr id="108" name="TextBox 43"/>
            <p:cNvSpPr txBox="1"/>
            <p:nvPr/>
          </p:nvSpPr>
          <p:spPr>
            <a:xfrm>
              <a:off x="8300290" y="5673884"/>
              <a:ext cx="17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dirty="0"/>
                <a:t>Entidades remitieron ACR</a:t>
              </a:r>
              <a:endParaRPr lang="en-US" sz="1200" dirty="0"/>
            </a:p>
          </p:txBody>
        </p:sp>
        <p:grpSp>
          <p:nvGrpSpPr>
            <p:cNvPr id="109" name="Grupo 108"/>
            <p:cNvGrpSpPr/>
            <p:nvPr/>
          </p:nvGrpSpPr>
          <p:grpSpPr>
            <a:xfrm>
              <a:off x="7886123" y="5690683"/>
              <a:ext cx="321538" cy="263505"/>
              <a:chOff x="7707014" y="3115822"/>
              <a:chExt cx="321538" cy="263505"/>
            </a:xfrm>
          </p:grpSpPr>
          <p:sp>
            <p:nvSpPr>
              <p:cNvPr id="110" name="Oval 42"/>
              <p:cNvSpPr/>
              <p:nvPr/>
            </p:nvSpPr>
            <p:spPr>
              <a:xfrm>
                <a:off x="7707014" y="3127327"/>
                <a:ext cx="252000" cy="252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111" name="L-Shape 52"/>
              <p:cNvSpPr/>
              <p:nvPr/>
            </p:nvSpPr>
            <p:spPr>
              <a:xfrm rot="19005742">
                <a:off x="7740552" y="3115822"/>
                <a:ext cx="288000" cy="14400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</p:grpSp>
      </p:grp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456878" y="6190848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7304"/>
            <a:ext cx="10515600" cy="661988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Antecedentes </a:t>
            </a:r>
            <a:r>
              <a:rPr lang="es-PE" sz="3200" b="1" dirty="0">
                <a:solidFill>
                  <a:srgbClr val="C00000"/>
                </a:solidFill>
                <a:latin typeface="+mn-lt"/>
              </a:rPr>
              <a:t>en </a:t>
            </a:r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calidad regulatoria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4876" y="2122255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1989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97414" y="2628231"/>
            <a:ext cx="21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ED7D31"/>
                </a:solidFill>
              </a:rPr>
              <a:t>Ley de Simplificación Administrativa</a:t>
            </a:r>
            <a:endParaRPr lang="es-PE" sz="1600" b="1" dirty="0">
              <a:solidFill>
                <a:srgbClr val="ED7D3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472179" y="3601916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1991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06130" y="3211715"/>
            <a:ext cx="147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Ley N° 25035 y Reglamento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879929" y="4656957"/>
            <a:ext cx="179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DE7A47"/>
                </a:solidFill>
              </a:rPr>
              <a:t>Ley Marco para el Crecimiento de la Inversión Privada</a:t>
            </a:r>
            <a:endParaRPr lang="es-PE" sz="1600" b="1" dirty="0">
              <a:solidFill>
                <a:srgbClr val="DE7A47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891536" y="5609789"/>
            <a:ext cx="20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Decreto Legislativo    N° 757 y Reglamento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569968" y="2249348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1992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240689" y="2228665"/>
            <a:ext cx="21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D17B5C"/>
                </a:solidFill>
              </a:rPr>
              <a:t>Comisión de Acceso al Mercado de INDECOPI</a:t>
            </a:r>
            <a:endParaRPr lang="es-PE" sz="1600" b="1" dirty="0">
              <a:solidFill>
                <a:srgbClr val="D17B5C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239639" y="2976589"/>
            <a:ext cx="23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Decreto Ley N° 25868 Ley de Organización y Funciones de INDECOPI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46892" y="2079096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2001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003651" y="4715538"/>
            <a:ext cx="240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C48170"/>
                </a:solidFill>
              </a:rPr>
              <a:t>Ley del Procedimiento Administrativo General</a:t>
            </a:r>
            <a:endParaRPr lang="es-PE" sz="1600" b="1" dirty="0">
              <a:solidFill>
                <a:srgbClr val="C4817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003651" y="5291839"/>
            <a:ext cx="220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Ley N° 27444 y modificatorias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8558789" y="3796490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2004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876426" y="2032435"/>
            <a:ext cx="240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A5A5A5"/>
                </a:solidFill>
              </a:rPr>
              <a:t>Política Nacional de Modernización de la Gestión Pública</a:t>
            </a:r>
            <a:endParaRPr lang="es-PE" sz="1600" b="1" dirty="0">
              <a:solidFill>
                <a:srgbClr val="A5A5A5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9876427" y="2803791"/>
            <a:ext cx="2144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DS N° 004-2013-PCM Incorpora pilar de simplificación administrativa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31228" y="3559668"/>
          <a:ext cx="11673245" cy="139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6119170" y="1852120"/>
            <a:ext cx="283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B98A82"/>
                </a:solidFill>
              </a:rPr>
              <a:t>Plan Nacional de Simplificación de Trámites Municipales Empresariales - TRAMIFACIL</a:t>
            </a:r>
            <a:endParaRPr lang="es-PE" sz="1600" b="1" dirty="0">
              <a:solidFill>
                <a:srgbClr val="B98A82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15846" y="4638264"/>
            <a:ext cx="238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AE9694"/>
                </a:solidFill>
              </a:rPr>
              <a:t>Plan </a:t>
            </a:r>
            <a:r>
              <a:rPr lang="es-PE" sz="1600" b="1" dirty="0">
                <a:solidFill>
                  <a:srgbClr val="AE9694"/>
                </a:solidFill>
              </a:rPr>
              <a:t>de Incentivos a la Mejora de la Gestión y Modernización </a:t>
            </a:r>
            <a:r>
              <a:rPr lang="es-PE" sz="1600" b="1" dirty="0" smtClean="0">
                <a:solidFill>
                  <a:srgbClr val="AE9694"/>
                </a:solidFill>
              </a:rPr>
              <a:t>Municipal</a:t>
            </a:r>
            <a:endParaRPr lang="es-PE" sz="1600" b="1" dirty="0">
              <a:solidFill>
                <a:srgbClr val="AE9694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8035340" y="5552923"/>
            <a:ext cx="2144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prstClr val="black"/>
                </a:solidFill>
              </a:rPr>
              <a:t>Ley N° 29812 Ley </a:t>
            </a:r>
            <a:r>
              <a:rPr lang="es-PE" sz="1600" dirty="0">
                <a:solidFill>
                  <a:prstClr val="black"/>
                </a:solidFill>
              </a:rPr>
              <a:t>de Presupuesto del Sector Público para el Año Fiscal </a:t>
            </a:r>
            <a:r>
              <a:rPr lang="es-PE" sz="1600" dirty="0" smtClean="0">
                <a:solidFill>
                  <a:prstClr val="black"/>
                </a:solidFill>
              </a:rPr>
              <a:t>2012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28264" y="2837457"/>
            <a:ext cx="282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prstClr val="black"/>
                </a:solidFill>
              </a:rPr>
              <a:t>E</a:t>
            </a:r>
            <a:r>
              <a:rPr lang="es-PE" sz="1600" dirty="0" smtClean="0">
                <a:solidFill>
                  <a:prstClr val="black"/>
                </a:solidFill>
              </a:rPr>
              <a:t>strategia para afrontar el reto de la formalización empresarial en las municipalidades.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/>
          <a:srcRect l="32098" t="17945" r="49679" b="75858"/>
          <a:stretch/>
        </p:blipFill>
        <p:spPr>
          <a:xfrm>
            <a:off x="736053" y="265362"/>
            <a:ext cx="2902497" cy="5552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9"/>
          <a:srcRect l="82270" t="84866" r="2558" b="8084"/>
          <a:stretch/>
        </p:blipFill>
        <p:spPr>
          <a:xfrm>
            <a:off x="9876426" y="6297848"/>
            <a:ext cx="2143186" cy="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2098" t="17945" r="49679" b="75858"/>
          <a:stretch/>
        </p:blipFill>
        <p:spPr>
          <a:xfrm>
            <a:off x="454952" y="279991"/>
            <a:ext cx="2902497" cy="5552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99786" y="373724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Secretaría de Gestión Pública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343976"/>
            <a:ext cx="2743200" cy="365125"/>
          </a:xfrm>
        </p:spPr>
        <p:txBody>
          <a:bodyPr/>
          <a:lstStyle/>
          <a:p>
            <a:fld id="{B6AD470A-8791-4957-AFBB-927E12846ACA}" type="slidenum">
              <a:rPr lang="es-PE" smtClean="0"/>
              <a:t>20</a:t>
            </a:fld>
            <a:endParaRPr lang="es-P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72398" y="1052109"/>
            <a:ext cx="1056078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-100" normalizeH="0" baseline="0">
                <a:ln>
                  <a:noFill/>
                </a:ln>
                <a:solidFill>
                  <a:srgbClr val="36363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A50021"/>
                </a:solidFill>
                <a:latin typeface="+mn-lt"/>
              </a:rPr>
              <a:t>Resultados ACR Stock – Decreto Supremo Grupo 1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72398" y="1607818"/>
            <a:ext cx="11026478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Concluido el proceso de evaluación final del primer grupo de fichas, del total de (319) fichas revisados, la CCR propone la validación </a:t>
            </a:r>
            <a:r>
              <a:rPr lang="es-PE" sz="1600" dirty="0">
                <a:ea typeface="Calibri" panose="020F0502020204030204" pitchFamily="34" charset="0"/>
                <a:cs typeface="Times New Roman" panose="02020603050405020304" pitchFamily="18" charset="0"/>
              </a:rPr>
              <a:t>de doscientos treinta y siete (237), </a:t>
            </a:r>
            <a:r>
              <a:rPr kumimoji="0" 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equivalente al 75% del total de las fichas remitidas. Asimismo,  se  propone eliminar treinta (30) procedimientos, equivalente al 9%; y, finalmente se declaran improcedentes </a:t>
            </a:r>
            <a:r>
              <a:rPr lang="es-PE" sz="1600" dirty="0">
                <a:ea typeface="Calibri" panose="020F0502020204030204" pitchFamily="34" charset="0"/>
                <a:cs typeface="Times New Roman" panose="02020603050405020304" pitchFamily="18" charset="0"/>
              </a:rPr>
              <a:t>cincuenta y dos (52)  </a:t>
            </a:r>
            <a:r>
              <a:rPr kumimoji="0" 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fichas evaluadas, equivalente al 16%. 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382530" y="3997874"/>
            <a:ext cx="2382563" cy="1472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4691508" y="4410733"/>
            <a:ext cx="147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Distribución por sector</a:t>
            </a:r>
          </a:p>
        </p:txBody>
      </p:sp>
      <p:graphicFrame>
        <p:nvGraphicFramePr>
          <p:cNvPr id="10" name="Gráfico 9"/>
          <p:cNvGraphicFramePr/>
          <p:nvPr>
            <p:extLst/>
          </p:nvPr>
        </p:nvGraphicFramePr>
        <p:xfrm>
          <a:off x="191567" y="3028490"/>
          <a:ext cx="4660520" cy="358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"/>
          <p:cNvSpPr txBox="1"/>
          <p:nvPr/>
        </p:nvSpPr>
        <p:spPr>
          <a:xfrm>
            <a:off x="1906199" y="3533333"/>
            <a:ext cx="881449" cy="3524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/>
              <a:t>30 PAs</a:t>
            </a:r>
          </a:p>
        </p:txBody>
      </p:sp>
      <p:sp>
        <p:nvSpPr>
          <p:cNvPr id="20" name="CuadroTexto 1"/>
          <p:cNvSpPr txBox="1"/>
          <p:nvPr/>
        </p:nvSpPr>
        <p:spPr>
          <a:xfrm>
            <a:off x="1399572" y="4136091"/>
            <a:ext cx="881449" cy="3524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/>
              <a:t>52 PAs</a:t>
            </a:r>
          </a:p>
        </p:txBody>
      </p:sp>
      <p:pic>
        <p:nvPicPr>
          <p:cNvPr id="13" name="Imagen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866045"/>
            <a:ext cx="5879561" cy="3776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5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r>
              <a:rPr lang="es-PE" sz="4000" b="1" dirty="0" smtClean="0">
                <a:solidFill>
                  <a:srgbClr val="C00000"/>
                </a:solidFill>
                <a:latin typeface="+mn-lt"/>
              </a:rPr>
              <a:t>Contacto</a:t>
            </a:r>
            <a:endParaRPr lang="es-PE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s-PE" sz="3600" dirty="0" smtClean="0">
                <a:solidFill>
                  <a:srgbClr val="C00000"/>
                </a:solidFill>
              </a:rPr>
              <a:t>Secretaria Técnica de Calidad Regulatoria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PE" sz="3600" dirty="0" smtClean="0">
                <a:solidFill>
                  <a:srgbClr val="C00000"/>
                </a:solidFill>
                <a:hlinkClick r:id="rId2"/>
              </a:rPr>
              <a:t>stcalidadregulatoria@pcm.gob.pe</a:t>
            </a:r>
            <a:endParaRPr lang="es-PE" sz="3600" dirty="0" smtClean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s-PE" sz="3600" dirty="0" smtClean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s-PE" sz="3600" dirty="0" smtClean="0">
                <a:solidFill>
                  <a:srgbClr val="C00000"/>
                </a:solidFill>
              </a:rPr>
              <a:t>Información: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PE" sz="3600" dirty="0">
                <a:solidFill>
                  <a:srgbClr val="C00000"/>
                </a:solidFill>
                <a:hlinkClick r:id="rId3"/>
              </a:rPr>
              <a:t>http://sgp.pcm.gob.pe/analisis-de-calidad-regulatoria</a:t>
            </a:r>
            <a:r>
              <a:rPr lang="es-PE" sz="3600" dirty="0" smtClean="0">
                <a:solidFill>
                  <a:srgbClr val="C00000"/>
                </a:solidFill>
                <a:hlinkClick r:id="rId3"/>
              </a:rPr>
              <a:t>/</a:t>
            </a:r>
            <a:endParaRPr lang="es-PE" sz="3600" dirty="0" smtClean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s-PE" sz="3600" dirty="0" smtClean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s-PE" sz="72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/>
                <a:t>Secretaría de Gestión Pública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91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endParaRPr lang="es-PE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Clr>
                <a:srgbClr val="C00000"/>
              </a:buClr>
              <a:buNone/>
            </a:pPr>
            <a:endParaRPr lang="es-PE" sz="5400" dirty="0">
              <a:solidFill>
                <a:srgbClr val="C00000"/>
              </a:solidFill>
            </a:endParaRPr>
          </a:p>
          <a:p>
            <a:pPr marL="0" indent="0" algn="r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 algn="r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 algn="r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 algn="r">
              <a:buClr>
                <a:srgbClr val="C00000"/>
              </a:buClr>
              <a:buNone/>
            </a:pPr>
            <a:endParaRPr lang="es-PE" sz="3600" dirty="0">
              <a:solidFill>
                <a:srgbClr val="C00000"/>
              </a:solidFill>
            </a:endParaRPr>
          </a:p>
          <a:p>
            <a:pPr marL="0" indent="0" algn="r">
              <a:buClr>
                <a:srgbClr val="C00000"/>
              </a:buClr>
              <a:buNone/>
            </a:pPr>
            <a:r>
              <a:rPr lang="es-PE" sz="7200" dirty="0">
                <a:solidFill>
                  <a:srgbClr val="C00000"/>
                </a:solidFill>
              </a:rPr>
              <a:t>Gracias!!!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/>
                <a:t>Secretaría de Gestión Pública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21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979" y="704944"/>
            <a:ext cx="105156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Política Nacional de Modernización de la Gestión Pública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4876" y="2122255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1989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861460" y="3375588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1991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959249" y="2023020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1992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46892" y="2079096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2001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8558789" y="3796490"/>
            <a:ext cx="8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white"/>
                </a:solidFill>
              </a:rPr>
              <a:t>2004</a:t>
            </a:r>
            <a:endParaRPr lang="es-PE" sz="2400" b="1" dirty="0">
              <a:solidFill>
                <a:prstClr val="white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8888033" y="2772244"/>
            <a:ext cx="3016665" cy="3514882"/>
            <a:chOff x="8113831" y="1980528"/>
            <a:chExt cx="3487028" cy="3744416"/>
          </a:xfrm>
          <a:solidFill>
            <a:srgbClr val="990033"/>
          </a:solidFill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1"/>
            <a:stretch/>
          </p:blipFill>
          <p:spPr bwMode="auto">
            <a:xfrm>
              <a:off x="8352758" y="1980528"/>
              <a:ext cx="3248101" cy="37444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ight Arrow 3"/>
            <p:cNvSpPr/>
            <p:nvPr/>
          </p:nvSpPr>
          <p:spPr>
            <a:xfrm>
              <a:off x="8113831" y="3420688"/>
              <a:ext cx="477851" cy="864096"/>
            </a:xfrm>
            <a:prstGeom prst="rightArrow">
              <a:avLst/>
            </a:prstGeom>
            <a:grpFill/>
            <a:ln>
              <a:solidFill>
                <a:srgbClr val="009999">
                  <a:alpha val="50000"/>
                </a:srgb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Conector recto 13"/>
          <p:cNvCxnSpPr/>
          <p:nvPr/>
        </p:nvCxnSpPr>
        <p:spPr>
          <a:xfrm>
            <a:off x="755655" y="6615736"/>
            <a:ext cx="7781925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783477" y="2223432"/>
            <a:ext cx="1530038" cy="423959"/>
          </a:xfrm>
          <a:prstGeom prst="round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PE" sz="1200" dirty="0" smtClean="0">
                <a:cs typeface="Arial" panose="020B0604020202020204" pitchFamily="34" charset="0"/>
              </a:rPr>
              <a:t>Ejes</a:t>
            </a:r>
            <a:r>
              <a:rPr lang="es-P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Transversales </a:t>
            </a: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422435" y="2223432"/>
            <a:ext cx="5745708" cy="423959"/>
          </a:xfrm>
          <a:prstGeom prst="roundRect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5 Pilares Centrales </a:t>
            </a:r>
            <a:endParaRPr lang="es-PE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783476" y="3684628"/>
            <a:ext cx="0" cy="293110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88353" y="3717326"/>
            <a:ext cx="262460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755101" y="4788474"/>
            <a:ext cx="288706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785223" y="5870552"/>
            <a:ext cx="262460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107109" y="3711924"/>
            <a:ext cx="73242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103979" y="4806018"/>
            <a:ext cx="73242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103979" y="5870552"/>
            <a:ext cx="73242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524053" y="3686900"/>
            <a:ext cx="0" cy="293110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4785160" y="2794534"/>
            <a:ext cx="1070380" cy="3684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redondeado 31"/>
          <p:cNvSpPr/>
          <p:nvPr/>
        </p:nvSpPr>
        <p:spPr>
          <a:xfrm>
            <a:off x="5951352" y="2805936"/>
            <a:ext cx="1085850" cy="3684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redondeado 33"/>
          <p:cNvSpPr/>
          <p:nvPr/>
        </p:nvSpPr>
        <p:spPr>
          <a:xfrm>
            <a:off x="7113446" y="2789258"/>
            <a:ext cx="1086368" cy="3684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redondeado 34"/>
          <p:cNvSpPr/>
          <p:nvPr/>
        </p:nvSpPr>
        <p:spPr>
          <a:xfrm>
            <a:off x="2446864" y="2772244"/>
            <a:ext cx="1087099" cy="3684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redondeado 35"/>
          <p:cNvSpPr/>
          <p:nvPr/>
        </p:nvSpPr>
        <p:spPr>
          <a:xfrm>
            <a:off x="3618079" y="2781808"/>
            <a:ext cx="1066801" cy="3684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Rectángulo 37"/>
          <p:cNvSpPr/>
          <p:nvPr/>
        </p:nvSpPr>
        <p:spPr>
          <a:xfrm>
            <a:off x="2425998" y="6125141"/>
            <a:ext cx="5770950" cy="349863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Gestión del Cambio+</a:t>
            </a:r>
            <a:endParaRPr lang="es-PE" dirty="0"/>
          </a:p>
        </p:txBody>
      </p:sp>
      <p:pic>
        <p:nvPicPr>
          <p:cNvPr id="39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9507" r="89929" b="67057"/>
          <a:stretch/>
        </p:blipFill>
        <p:spPr bwMode="auto">
          <a:xfrm>
            <a:off x="1000537" y="3062003"/>
            <a:ext cx="534390" cy="59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43153" r="89928" b="42069"/>
          <a:stretch/>
        </p:blipFill>
        <p:spPr bwMode="auto">
          <a:xfrm>
            <a:off x="998369" y="4143172"/>
            <a:ext cx="546265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68141" r="89928" b="17618"/>
          <a:stretch/>
        </p:blipFill>
        <p:spPr bwMode="auto">
          <a:xfrm>
            <a:off x="1006037" y="5245946"/>
            <a:ext cx="522514" cy="6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6D6D8"/>
              </a:clrFrom>
              <a:clrTo>
                <a:srgbClr val="D6D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14406" r="65976" b="63052"/>
          <a:stretch/>
        </p:blipFill>
        <p:spPr bwMode="auto">
          <a:xfrm>
            <a:off x="2548926" y="2938998"/>
            <a:ext cx="846162" cy="9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6D6D8"/>
              </a:clrFrom>
              <a:clrTo>
                <a:srgbClr val="D6D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8" t="14370" r="7232" b="64069"/>
          <a:stretch/>
        </p:blipFill>
        <p:spPr bwMode="auto">
          <a:xfrm>
            <a:off x="7281317" y="3008921"/>
            <a:ext cx="750626" cy="9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6D6D8"/>
              </a:clrFrom>
              <a:clrTo>
                <a:srgbClr val="D6D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1" t="14406" r="21781" b="64287"/>
          <a:stretch/>
        </p:blipFill>
        <p:spPr bwMode="auto">
          <a:xfrm>
            <a:off x="6084287" y="2981555"/>
            <a:ext cx="805217" cy="9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6D6D8"/>
              </a:clrFrom>
              <a:clrTo>
                <a:srgbClr val="D6D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t="13788" r="36337" b="63360"/>
          <a:stretch/>
        </p:blipFill>
        <p:spPr bwMode="auto">
          <a:xfrm>
            <a:off x="4850238" y="2903744"/>
            <a:ext cx="846161" cy="100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n 23" descr="image00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6D6D8"/>
              </a:clrFrom>
              <a:clrTo>
                <a:srgbClr val="D6D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t="14097" r="51420" b="63978"/>
          <a:stretch/>
        </p:blipFill>
        <p:spPr bwMode="auto">
          <a:xfrm>
            <a:off x="3757436" y="2952645"/>
            <a:ext cx="805218" cy="9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uadroTexto 48"/>
          <p:cNvSpPr txBox="1"/>
          <p:nvPr/>
        </p:nvSpPr>
        <p:spPr>
          <a:xfrm>
            <a:off x="1444778" y="3064909"/>
            <a:ext cx="1104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/>
              <a:t>Gobierno </a:t>
            </a:r>
          </a:p>
          <a:p>
            <a:pPr algn="ctr"/>
            <a:r>
              <a:rPr lang="es-PE" sz="1700" dirty="0" smtClean="0"/>
              <a:t>Abierto </a:t>
            </a:r>
            <a:endParaRPr lang="es-PE" sz="17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455031" y="4163811"/>
            <a:ext cx="1210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/>
              <a:t>Gobierno </a:t>
            </a:r>
          </a:p>
          <a:p>
            <a:pPr algn="ctr"/>
            <a:r>
              <a:rPr lang="es-PE" sz="1700" dirty="0" smtClean="0"/>
              <a:t>Digital</a:t>
            </a:r>
            <a:endParaRPr lang="es-PE" sz="170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437922" y="5081839"/>
            <a:ext cx="122800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50" dirty="0" smtClean="0"/>
              <a:t>Articulación</a:t>
            </a:r>
          </a:p>
          <a:p>
            <a:pPr algn="ctr"/>
            <a:r>
              <a:rPr lang="es-PE" sz="1450" dirty="0" smtClean="0"/>
              <a:t> Inter-</a:t>
            </a:r>
          </a:p>
          <a:p>
            <a:pPr algn="ctr"/>
            <a:r>
              <a:rPr lang="es-PE" sz="1450" dirty="0" smtClean="0"/>
              <a:t>nacional</a:t>
            </a:r>
            <a:endParaRPr lang="es-PE" sz="145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2413558" y="4168910"/>
            <a:ext cx="11768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u="sng" dirty="0" smtClean="0"/>
              <a:t>PRIMER PILAR</a:t>
            </a:r>
            <a:endParaRPr lang="es-PE" sz="1300" b="1" dirty="0"/>
          </a:p>
          <a:p>
            <a:pPr algn="ctr"/>
            <a:r>
              <a:rPr lang="es-PE" sz="1300" dirty="0" smtClean="0"/>
              <a:t>Políticas Públicas, Planes Estratégicos y Operativos</a:t>
            </a:r>
            <a:endParaRPr lang="es-PE" sz="13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603077" y="4095737"/>
            <a:ext cx="117685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u="sng" dirty="0" smtClean="0"/>
              <a:t>SEGUNDO PILAR</a:t>
            </a:r>
            <a:endParaRPr lang="es-PE" sz="1300" b="1" dirty="0"/>
          </a:p>
          <a:p>
            <a:pPr algn="ctr"/>
            <a:r>
              <a:rPr lang="es-PE" sz="1300" dirty="0" smtClean="0"/>
              <a:t>Presupuesto para Resultados</a:t>
            </a:r>
            <a:endParaRPr lang="es-PE" sz="13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4678531" y="4062809"/>
            <a:ext cx="13284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u="sng" dirty="0" smtClean="0"/>
              <a:t>TERCER PILAR</a:t>
            </a:r>
          </a:p>
          <a:p>
            <a:pPr algn="ctr"/>
            <a:r>
              <a:rPr lang="es-PE" sz="1200" dirty="0" smtClean="0"/>
              <a:t>Gestión por procesos, </a:t>
            </a:r>
            <a:r>
              <a:rPr lang="es-PE" sz="1200" b="1" dirty="0" smtClean="0"/>
              <a:t>mejora de la calidad regulatoria, simplificación administrativa </a:t>
            </a:r>
            <a:r>
              <a:rPr lang="es-PE" sz="1200" dirty="0" smtClean="0"/>
              <a:t>y organización institucional</a:t>
            </a:r>
            <a:endParaRPr lang="es-PE" sz="1200" dirty="0"/>
          </a:p>
        </p:txBody>
      </p:sp>
      <p:sp>
        <p:nvSpPr>
          <p:cNvPr id="55" name="CuadroTexto 54"/>
          <p:cNvSpPr txBox="1"/>
          <p:nvPr/>
        </p:nvSpPr>
        <p:spPr>
          <a:xfrm>
            <a:off x="5891440" y="4095231"/>
            <a:ext cx="12220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u="sng" dirty="0" smtClean="0"/>
              <a:t>CUARTO PILAR</a:t>
            </a:r>
          </a:p>
          <a:p>
            <a:pPr algn="ctr"/>
            <a:r>
              <a:rPr lang="es-PE" sz="1300" dirty="0" smtClean="0"/>
              <a:t>Servicio Civil Meritocrático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7003345" y="4123977"/>
            <a:ext cx="13347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u="sng" dirty="0" smtClean="0"/>
              <a:t>QUINTO PILAR</a:t>
            </a:r>
          </a:p>
          <a:p>
            <a:pPr algn="ctr"/>
            <a:r>
              <a:rPr lang="es-PE" sz="1300" dirty="0" smtClean="0"/>
              <a:t>Sistema de Información, seguimiento, monitoreo, evaluación y gestión de conocimiento. </a:t>
            </a:r>
          </a:p>
        </p:txBody>
      </p:sp>
      <p:sp>
        <p:nvSpPr>
          <p:cNvPr id="57" name="TextBox 154"/>
          <p:cNvSpPr txBox="1">
            <a:spLocks noChangeArrowheads="1"/>
          </p:cNvSpPr>
          <p:nvPr/>
        </p:nvSpPr>
        <p:spPr bwMode="auto">
          <a:xfrm>
            <a:off x="809992" y="1320220"/>
            <a:ext cx="10905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s-PE" altLang="es-PE" sz="16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PCM es el rector de la Política Nacional de Modernización de la Gestión Pública.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s-PE" altLang="es-PE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Decreto Legislativo N°1446 la mejora de la calidad regulatoria constituye un componente de la modernización de la gestión pública.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PE" altLang="es-PE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5"/>
          <a:srcRect l="32098" t="17945" r="49679" b="75858"/>
          <a:stretch/>
        </p:blipFill>
        <p:spPr>
          <a:xfrm>
            <a:off x="220005" y="183604"/>
            <a:ext cx="2902497" cy="5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0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820640"/>
            <a:ext cx="10515600" cy="870048"/>
          </a:xfrm>
        </p:spPr>
        <p:txBody>
          <a:bodyPr vert="horz" lIns="93510" tIns="46756" rIns="93510" bIns="46756" rtlCol="0" anchor="ctr">
            <a:normAutofit/>
          </a:bodyPr>
          <a:lstStyle/>
          <a:p>
            <a:pPr algn="ctr"/>
            <a:r>
              <a:rPr lang="es-PE" sz="3600" b="1" dirty="0" smtClean="0">
                <a:solidFill>
                  <a:srgbClr val="C00000"/>
                </a:solidFill>
              </a:rPr>
              <a:t>Marco para la mejora de la calidad regulatoria</a:t>
            </a:r>
            <a:endParaRPr lang="es-PE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031762" y="1878348"/>
          <a:ext cx="8134915" cy="417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32098" t="17945" r="49679" b="75858"/>
          <a:stretch/>
        </p:blipFill>
        <p:spPr>
          <a:xfrm>
            <a:off x="736053" y="265362"/>
            <a:ext cx="2902497" cy="5552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82270" t="84866" r="2558" b="8084"/>
          <a:stretch/>
        </p:blipFill>
        <p:spPr>
          <a:xfrm>
            <a:off x="9583627" y="6264933"/>
            <a:ext cx="2269118" cy="5930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56" y="4482541"/>
            <a:ext cx="1308426" cy="15516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343372" y="2796426"/>
            <a:ext cx="274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n w="12700" cmpd="sng">
                  <a:noFill/>
                  <a:prstDash val="solid"/>
                </a:ln>
                <a:solidFill>
                  <a:schemeClr val="accent1"/>
                </a:solidFill>
              </a:rPr>
              <a:t>Recomendaciones del estudio sobre Política Regulatoria (2016) elaborado por la OCDE</a:t>
            </a:r>
            <a:endParaRPr lang="es-PE" sz="1600" b="1" dirty="0">
              <a:ln w="12700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9251092" y="2466399"/>
            <a:ext cx="2940908" cy="1619569"/>
          </a:xfrm>
          <a:prstGeom prst="wedgeEllipseCallout">
            <a:avLst>
              <a:gd name="adj1" fmla="val 2977"/>
              <a:gd name="adj2" fmla="val 706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655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3516" r="4773" b="8403"/>
          <a:stretch/>
        </p:blipFill>
        <p:spPr>
          <a:xfrm>
            <a:off x="10420864" y="4684888"/>
            <a:ext cx="1771136" cy="16475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2098" t="17945" r="49679" b="75858"/>
          <a:stretch/>
        </p:blipFill>
        <p:spPr>
          <a:xfrm>
            <a:off x="454952" y="279991"/>
            <a:ext cx="2902497" cy="55527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343976"/>
            <a:ext cx="2743200" cy="365125"/>
          </a:xfrm>
        </p:spPr>
        <p:txBody>
          <a:bodyPr/>
          <a:lstStyle/>
          <a:p>
            <a:fld id="{B6AD470A-8791-4957-AFBB-927E12846ACA}" type="slidenum">
              <a:rPr lang="es-PE" smtClean="0"/>
              <a:t>5</a:t>
            </a:fld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734169" y="1343837"/>
            <a:ext cx="189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 smtClean="0">
                <a:solidFill>
                  <a:schemeClr val="accent1"/>
                </a:solidFill>
              </a:rPr>
              <a:t>Entidad</a:t>
            </a:r>
            <a:endParaRPr lang="es-PE" sz="4000" b="1" dirty="0">
              <a:solidFill>
                <a:schemeClr val="accent1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1156221" y="2223805"/>
            <a:ext cx="823254" cy="643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TextBox 136"/>
          <p:cNvSpPr txBox="1"/>
          <p:nvPr/>
        </p:nvSpPr>
        <p:spPr>
          <a:xfrm>
            <a:off x="898769" y="3073898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</a:t>
            </a:r>
            <a:endParaRPr lang="en-IN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1160383" y="4041835"/>
            <a:ext cx="823254" cy="643054"/>
          </a:xfrm>
          <a:prstGeom prst="downArrow">
            <a:avLst/>
          </a:prstGeom>
          <a:solidFill>
            <a:srgbClr val="C0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TextBox 137"/>
          <p:cNvSpPr txBox="1"/>
          <p:nvPr/>
        </p:nvSpPr>
        <p:spPr>
          <a:xfrm>
            <a:off x="4268688" y="5190852"/>
            <a:ext cx="1678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TUPA</a:t>
            </a:r>
            <a:endParaRPr lang="en-IN" sz="4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abajo 16"/>
          <p:cNvSpPr/>
          <p:nvPr/>
        </p:nvSpPr>
        <p:spPr>
          <a:xfrm rot="16200000">
            <a:off x="6258191" y="5095571"/>
            <a:ext cx="823254" cy="959199"/>
          </a:xfrm>
          <a:prstGeom prst="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TextBox 135"/>
          <p:cNvSpPr txBox="1"/>
          <p:nvPr/>
        </p:nvSpPr>
        <p:spPr>
          <a:xfrm>
            <a:off x="7392475" y="5136509"/>
            <a:ext cx="3100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endParaRPr lang="en-IN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403768" y="1934848"/>
            <a:ext cx="3157235" cy="1400780"/>
            <a:chOff x="8258175" y="2763805"/>
            <a:chExt cx="1336084" cy="749779"/>
          </a:xfrm>
          <a:solidFill>
            <a:srgbClr val="6699FF"/>
          </a:solidFill>
        </p:grpSpPr>
        <p:sp>
          <p:nvSpPr>
            <p:cNvPr id="20" name="Llamada rectangular redondeada 19"/>
            <p:cNvSpPr/>
            <p:nvPr/>
          </p:nvSpPr>
          <p:spPr>
            <a:xfrm>
              <a:off x="8258175" y="2763805"/>
              <a:ext cx="1336084" cy="749779"/>
            </a:xfrm>
            <a:prstGeom prst="wedgeRoundRectCallout">
              <a:avLst>
                <a:gd name="adj1" fmla="val -46484"/>
                <a:gd name="adj2" fmla="val 83654"/>
                <a:gd name="adj3" fmla="val 16667"/>
              </a:avLst>
            </a:prstGeom>
            <a:solidFill>
              <a:srgbClr val="FFE3DD"/>
            </a:solidFill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343038" y="2792372"/>
              <a:ext cx="1201961" cy="71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sz="1400" b="1" dirty="0" smtClean="0"/>
                <a:t> Se identificó: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PE" sz="1400" b="1" dirty="0" err="1" smtClean="0"/>
                <a:t>PAs</a:t>
              </a:r>
              <a:r>
                <a:rPr lang="es-PE" sz="1400" b="1" dirty="0" smtClean="0"/>
                <a:t> y requisitos sin base legal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PE" sz="1400" b="1" dirty="0" err="1" smtClean="0"/>
                <a:t>PAs</a:t>
              </a:r>
              <a:r>
                <a:rPr lang="es-PE" sz="1400" b="1" dirty="0" smtClean="0"/>
                <a:t> innecesarios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PE" sz="1400" b="1" dirty="0" smtClean="0"/>
                <a:t>Requisitos prohibidos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PE" sz="1400" b="1" dirty="0" smtClean="0"/>
                <a:t>Requisitos costosos</a:t>
              </a:r>
              <a:endParaRPr lang="es-PE" sz="1200" b="1" dirty="0"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/>
          <a:srcRect l="24080" t="58876" r="42558" b="4099"/>
          <a:stretch/>
        </p:blipFill>
        <p:spPr>
          <a:xfrm>
            <a:off x="984915" y="5190049"/>
            <a:ext cx="1233862" cy="770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t="11406" r="13676" b="12054"/>
          <a:stretch/>
        </p:blipFill>
        <p:spPr>
          <a:xfrm>
            <a:off x="11212268" y="3627627"/>
            <a:ext cx="887617" cy="918762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5561003" y="4546389"/>
            <a:ext cx="1678473" cy="277000"/>
            <a:chOff x="8121351" y="2692885"/>
            <a:chExt cx="1678473" cy="277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Llamada rectangular redondeada 26"/>
            <p:cNvSpPr/>
            <p:nvPr/>
          </p:nvSpPr>
          <p:spPr>
            <a:xfrm>
              <a:off x="8121351" y="2718483"/>
              <a:ext cx="1678473" cy="251402"/>
            </a:xfrm>
            <a:prstGeom prst="wedgeRoundRectCallout">
              <a:avLst>
                <a:gd name="adj1" fmla="val -48105"/>
                <a:gd name="adj2" fmla="val 197679"/>
                <a:gd name="adj3" fmla="val 16667"/>
              </a:avLst>
            </a:prstGeom>
            <a:grpFill/>
            <a:ln w="28575">
              <a:solidFill>
                <a:srgbClr val="66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252097" y="2692885"/>
              <a:ext cx="1547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E" sz="1200" b="1" dirty="0" smtClean="0"/>
                <a:t>Nuevo formato TUPA</a:t>
              </a:r>
              <a:endParaRPr lang="es-PE" sz="1200" b="1" dirty="0"/>
            </a:p>
          </p:txBody>
        </p:sp>
      </p:grpSp>
      <p:pic>
        <p:nvPicPr>
          <p:cNvPr id="30" name="Imagen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18" y="2673515"/>
            <a:ext cx="1559251" cy="186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uadroTexto 30"/>
          <p:cNvSpPr txBox="1"/>
          <p:nvPr/>
        </p:nvSpPr>
        <p:spPr>
          <a:xfrm>
            <a:off x="4268688" y="422443"/>
            <a:ext cx="37879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-100" normalizeH="0" baseline="0">
                <a:ln>
                  <a:noFill/>
                </a:ln>
                <a:solidFill>
                  <a:srgbClr val="36363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A50021"/>
                </a:solidFill>
                <a:latin typeface="+mn-lt"/>
              </a:rPr>
              <a:t>Ruta del Trámite</a:t>
            </a:r>
            <a:endParaRPr lang="en-US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4" name="Flecha abajo 23"/>
          <p:cNvSpPr/>
          <p:nvPr/>
        </p:nvSpPr>
        <p:spPr>
          <a:xfrm rot="16200000">
            <a:off x="2865968" y="4795542"/>
            <a:ext cx="823254" cy="1559258"/>
          </a:xfrm>
          <a:prstGeom prst="downArrow">
            <a:avLst/>
          </a:prstGeom>
          <a:solidFill>
            <a:schemeClr val="bg2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94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7846" y="3683237"/>
            <a:ext cx="11474154" cy="17153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7" name="Título 10"/>
          <p:cNvSpPr txBox="1">
            <a:spLocks/>
          </p:cNvSpPr>
          <p:nvPr/>
        </p:nvSpPr>
        <p:spPr>
          <a:xfrm>
            <a:off x="828943" y="3828516"/>
            <a:ext cx="11212082" cy="12410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r>
              <a:rPr lang="es-PE" sz="2000" b="1" dirty="0">
                <a:solidFill>
                  <a:srgbClr val="E7E6E6"/>
                </a:solidFill>
              </a:rPr>
              <a:t>	</a:t>
            </a:r>
            <a:r>
              <a:rPr lang="es-PE" sz="4000" b="1" dirty="0">
                <a:solidFill>
                  <a:srgbClr val="E7E6E6"/>
                </a:solidFill>
              </a:rPr>
              <a:t>Análisis de Calidad Regulatoria ACR- Decreto Legislativo 1310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2098" t="17945" r="49679" b="75858"/>
          <a:stretch/>
        </p:blipFill>
        <p:spPr>
          <a:xfrm>
            <a:off x="736053" y="265362"/>
            <a:ext cx="2902497" cy="5552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99786" y="373724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Secretaría de Gestión Pública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358016" y="908238"/>
            <a:ext cx="9745363" cy="3836704"/>
            <a:chOff x="908773" y="974291"/>
            <a:chExt cx="11101859" cy="4253455"/>
          </a:xfrm>
        </p:grpSpPr>
        <p:sp>
          <p:nvSpPr>
            <p:cNvPr id="10" name="Oval 22"/>
            <p:cNvSpPr/>
            <p:nvPr/>
          </p:nvSpPr>
          <p:spPr>
            <a:xfrm>
              <a:off x="4950089" y="2722283"/>
              <a:ext cx="2263526" cy="2131325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ardrop 25"/>
            <p:cNvSpPr/>
            <p:nvPr/>
          </p:nvSpPr>
          <p:spPr>
            <a:xfrm rot="16200000">
              <a:off x="6634553" y="3938549"/>
              <a:ext cx="1282046" cy="1296347"/>
            </a:xfrm>
            <a:prstGeom prst="teardrop">
              <a:avLst>
                <a:gd name="adj" fmla="val 9606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ardrop 26"/>
            <p:cNvSpPr/>
            <p:nvPr/>
          </p:nvSpPr>
          <p:spPr>
            <a:xfrm rot="476650">
              <a:off x="4309064" y="3889224"/>
              <a:ext cx="1282047" cy="1296347"/>
            </a:xfrm>
            <a:prstGeom prst="teardrop">
              <a:avLst>
                <a:gd name="adj" fmla="val 960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45"/>
            <p:cNvSpPr/>
            <p:nvPr/>
          </p:nvSpPr>
          <p:spPr>
            <a:xfrm>
              <a:off x="4261831" y="974291"/>
              <a:ext cx="3678158" cy="921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600" dirty="0">
                  <a:latin typeface="Arial" panose="020B0604020202020204" pitchFamily="34" charset="0"/>
                  <a:cs typeface="Arial" panose="020B0604020202020204" pitchFamily="34" charset="0"/>
                </a:rPr>
                <a:t>Presidencia del Consejo de Ministros – Secretaria de Gestión Pública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46"/>
            <p:cNvSpPr/>
            <p:nvPr/>
          </p:nvSpPr>
          <p:spPr>
            <a:xfrm>
              <a:off x="7923751" y="4304939"/>
              <a:ext cx="4086881" cy="64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Ministerio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Justicia y Derechos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Humanos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47"/>
            <p:cNvSpPr/>
            <p:nvPr/>
          </p:nvSpPr>
          <p:spPr>
            <a:xfrm>
              <a:off x="908773" y="4297593"/>
              <a:ext cx="3417446" cy="64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600" dirty="0">
                  <a:latin typeface="Arial" panose="020B0604020202020204" pitchFamily="34" charset="0"/>
                  <a:cs typeface="Arial" panose="020B0604020202020204" pitchFamily="34" charset="0"/>
                </a:rPr>
                <a:t>Ministerio de Economía y Finanzas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5459148" y="2015399"/>
              <a:ext cx="1296347" cy="1282046"/>
              <a:chOff x="5459148" y="2015399"/>
              <a:chExt cx="1296347" cy="1282046"/>
            </a:xfrm>
          </p:grpSpPr>
          <p:sp>
            <p:nvSpPr>
              <p:cNvPr id="20" name="Teardrop 24"/>
              <p:cNvSpPr/>
              <p:nvPr/>
            </p:nvSpPr>
            <p:spPr>
              <a:xfrm rot="8087446">
                <a:off x="5466299" y="2008248"/>
                <a:ext cx="1282046" cy="1296347"/>
              </a:xfrm>
              <a:prstGeom prst="teardrop">
                <a:avLst>
                  <a:gd name="adj" fmla="val 96069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5643368" y="2394810"/>
                <a:ext cx="954560" cy="44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000" dirty="0">
                    <a:solidFill>
                      <a:schemeClr val="bg1"/>
                    </a:solidFill>
                  </a:rPr>
                  <a:t>PCM</a:t>
                </a:r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4432172" y="4312887"/>
              <a:ext cx="954560" cy="44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>
                  <a:solidFill>
                    <a:schemeClr val="bg1"/>
                  </a:solidFill>
                </a:rPr>
                <a:t>MEF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592760" y="4358996"/>
              <a:ext cx="1378954" cy="44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>
                  <a:solidFill>
                    <a:schemeClr val="bg1"/>
                  </a:solidFill>
                </a:rPr>
                <a:t>MINJUS</a:t>
              </a: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2266384" y="5273285"/>
            <a:ext cx="2109370" cy="1374867"/>
            <a:chOff x="1333500" y="1313363"/>
            <a:chExt cx="4483100" cy="4338137"/>
          </a:xfrm>
        </p:grpSpPr>
        <p:sp>
          <p:nvSpPr>
            <p:cNvPr id="23" name="Rounded Rectangle 3"/>
            <p:cNvSpPr/>
            <p:nvPr/>
          </p:nvSpPr>
          <p:spPr>
            <a:xfrm>
              <a:off x="1333500" y="1313363"/>
              <a:ext cx="4483100" cy="4338137"/>
            </a:xfrm>
            <a:prstGeom prst="roundRect">
              <a:avLst>
                <a:gd name="adj" fmla="val 3204"/>
              </a:avLst>
            </a:prstGeom>
            <a:solidFill>
              <a:schemeClr val="bg2"/>
            </a:solidFill>
            <a:ln>
              <a:noFill/>
            </a:ln>
            <a:effectLst>
              <a:outerShdw blurRad="241300" dist="127000" dir="48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Rectangle 5"/>
            <p:cNvSpPr/>
            <p:nvPr/>
          </p:nvSpPr>
          <p:spPr>
            <a:xfrm>
              <a:off x="1333500" y="2982252"/>
              <a:ext cx="4483100" cy="966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292100">
                <a:schemeClr val="tx1">
                  <a:lumMod val="85000"/>
                  <a:lumOff val="15000"/>
                </a:scheme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 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8"/>
            <p:cNvCxnSpPr/>
            <p:nvPr/>
          </p:nvCxnSpPr>
          <p:spPr>
            <a:xfrm flipV="1">
              <a:off x="1333500" y="5292727"/>
              <a:ext cx="4483100" cy="14892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7"/>
            <p:cNvSpPr/>
            <p:nvPr/>
          </p:nvSpPr>
          <p:spPr>
            <a:xfrm>
              <a:off x="1613546" y="3881250"/>
              <a:ext cx="3644899" cy="1748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Identificación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 de 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barreras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burocráticas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/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Sanción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/ 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Mecanismo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 ex post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2674286" y="3037827"/>
              <a:ext cx="1599529" cy="8290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INDECOPI</a:t>
              </a:r>
            </a:p>
          </p:txBody>
        </p:sp>
        <p:sp>
          <p:nvSpPr>
            <p:cNvPr id="28" name="Oval 39"/>
            <p:cNvSpPr/>
            <p:nvPr/>
          </p:nvSpPr>
          <p:spPr>
            <a:xfrm>
              <a:off x="5258445" y="2034821"/>
              <a:ext cx="365760" cy="3657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</a:ln>
            <a:effectLst>
              <a:innerShdw blurRad="63500" dist="63500" dir="10800000">
                <a:schemeClr val="tx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9" name="Oval 72"/>
            <p:cNvSpPr/>
            <p:nvPr/>
          </p:nvSpPr>
          <p:spPr>
            <a:xfrm>
              <a:off x="5331518" y="4542322"/>
              <a:ext cx="365760" cy="3657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</a:ln>
            <a:effectLst>
              <a:innerShdw blurRad="63500" dist="63500" dir="10800000">
                <a:schemeClr val="tx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0" name="Group 2"/>
          <p:cNvGrpSpPr/>
          <p:nvPr/>
        </p:nvGrpSpPr>
        <p:grpSpPr>
          <a:xfrm>
            <a:off x="7662405" y="5288913"/>
            <a:ext cx="2109370" cy="1359239"/>
            <a:chOff x="6121400" y="1362670"/>
            <a:chExt cx="4483100" cy="4288827"/>
          </a:xfrm>
        </p:grpSpPr>
        <p:sp>
          <p:nvSpPr>
            <p:cNvPr id="31" name="Rounded Rectangle 31"/>
            <p:cNvSpPr/>
            <p:nvPr/>
          </p:nvSpPr>
          <p:spPr>
            <a:xfrm>
              <a:off x="6121400" y="1362670"/>
              <a:ext cx="4483100" cy="4288827"/>
            </a:xfrm>
            <a:prstGeom prst="roundRect">
              <a:avLst>
                <a:gd name="adj" fmla="val 3204"/>
              </a:avLst>
            </a:prstGeom>
            <a:solidFill>
              <a:schemeClr val="bg2"/>
            </a:solidFill>
            <a:ln>
              <a:noFill/>
            </a:ln>
            <a:effectLst>
              <a:outerShdw blurRad="241300" dist="127000" dir="48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121400" y="2967878"/>
              <a:ext cx="4483100" cy="98084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292100">
                <a:schemeClr val="tx1">
                  <a:lumMod val="85000"/>
                  <a:lumOff val="15000"/>
                </a:scheme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 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4"/>
            <p:cNvSpPr/>
            <p:nvPr/>
          </p:nvSpPr>
          <p:spPr>
            <a:xfrm>
              <a:off x="6251857" y="4022610"/>
              <a:ext cx="4191456" cy="1262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Control posterior de 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cumplimiento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normas</a:t>
              </a:r>
              <a:r>
                <a:rPr lang="en-US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/</a:t>
              </a:r>
              <a:r>
                <a:rPr lang="en-US" sz="10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itchFamily="34" charset="0"/>
                </a:rPr>
                <a:t>Sanción</a:t>
              </a:r>
              <a:endPara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4" name="Rectangle 38"/>
            <p:cNvSpPr/>
            <p:nvPr/>
          </p:nvSpPr>
          <p:spPr>
            <a:xfrm>
              <a:off x="7243742" y="3043793"/>
              <a:ext cx="2238415" cy="8290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CONTRALORÍA</a:t>
              </a:r>
            </a:p>
          </p:txBody>
        </p:sp>
        <p:sp>
          <p:nvSpPr>
            <p:cNvPr id="35" name="Oval 64"/>
            <p:cNvSpPr/>
            <p:nvPr/>
          </p:nvSpPr>
          <p:spPr>
            <a:xfrm flipH="1">
              <a:off x="6271314" y="2059357"/>
              <a:ext cx="365760" cy="3657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2060"/>
              </a:solidFill>
            </a:ln>
            <a:effectLst>
              <a:innerShdw blurRad="63500" dist="63500" dir="10800000">
                <a:schemeClr val="tx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6" name="Oval 73"/>
            <p:cNvSpPr/>
            <p:nvPr/>
          </p:nvSpPr>
          <p:spPr>
            <a:xfrm flipH="1">
              <a:off x="6288822" y="4539644"/>
              <a:ext cx="365760" cy="3657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2060"/>
              </a:solidFill>
            </a:ln>
            <a:effectLst>
              <a:innerShdw blurRad="63500" dist="63500" dir="10800000">
                <a:schemeClr val="tx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7" name="Straight Connector 40"/>
            <p:cNvCxnSpPr/>
            <p:nvPr/>
          </p:nvCxnSpPr>
          <p:spPr>
            <a:xfrm flipV="1">
              <a:off x="6121400" y="5292727"/>
              <a:ext cx="4483100" cy="14892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3089567" y="5321976"/>
            <a:ext cx="350085" cy="401236"/>
          </a:xfrm>
          <a:custGeom>
            <a:avLst/>
            <a:gdLst>
              <a:gd name="T0" fmla="*/ 1341 w 2923"/>
              <a:gd name="T1" fmla="*/ 1857 h 3531"/>
              <a:gd name="T2" fmla="*/ 856 w 2923"/>
              <a:gd name="T3" fmla="*/ 1807 h 3531"/>
              <a:gd name="T4" fmla="*/ 2066 w 2923"/>
              <a:gd name="T5" fmla="*/ 1566 h 3531"/>
              <a:gd name="T6" fmla="*/ 1461 w 2923"/>
              <a:gd name="T7" fmla="*/ 0 h 3531"/>
              <a:gd name="T8" fmla="*/ 1540 w 2923"/>
              <a:gd name="T9" fmla="*/ 73 h 3531"/>
              <a:gd name="T10" fmla="*/ 1705 w 2923"/>
              <a:gd name="T11" fmla="*/ 203 h 3531"/>
              <a:gd name="T12" fmla="*/ 1878 w 2923"/>
              <a:gd name="T13" fmla="*/ 312 h 3531"/>
              <a:gd name="T14" fmla="*/ 2061 w 2923"/>
              <a:gd name="T15" fmla="*/ 399 h 3531"/>
              <a:gd name="T16" fmla="*/ 2256 w 2923"/>
              <a:gd name="T17" fmla="*/ 467 h 3531"/>
              <a:gd name="T18" fmla="*/ 2462 w 2923"/>
              <a:gd name="T19" fmla="*/ 514 h 3531"/>
              <a:gd name="T20" fmla="*/ 2682 w 2923"/>
              <a:gd name="T21" fmla="*/ 542 h 3531"/>
              <a:gd name="T22" fmla="*/ 2915 w 2923"/>
              <a:gd name="T23" fmla="*/ 552 h 3531"/>
              <a:gd name="T24" fmla="*/ 2916 w 2923"/>
              <a:gd name="T25" fmla="*/ 689 h 3531"/>
              <a:gd name="T26" fmla="*/ 2918 w 2923"/>
              <a:gd name="T27" fmla="*/ 830 h 3531"/>
              <a:gd name="T28" fmla="*/ 2922 w 2923"/>
              <a:gd name="T29" fmla="*/ 977 h 3531"/>
              <a:gd name="T30" fmla="*/ 2923 w 2923"/>
              <a:gd name="T31" fmla="*/ 1125 h 3531"/>
              <a:gd name="T32" fmla="*/ 2923 w 2923"/>
              <a:gd name="T33" fmla="*/ 1277 h 3531"/>
              <a:gd name="T34" fmla="*/ 2918 w 2923"/>
              <a:gd name="T35" fmla="*/ 1430 h 3531"/>
              <a:gd name="T36" fmla="*/ 2911 w 2923"/>
              <a:gd name="T37" fmla="*/ 1584 h 3531"/>
              <a:gd name="T38" fmla="*/ 2897 w 2923"/>
              <a:gd name="T39" fmla="*/ 1739 h 3531"/>
              <a:gd name="T40" fmla="*/ 2876 w 2923"/>
              <a:gd name="T41" fmla="*/ 1893 h 3531"/>
              <a:gd name="T42" fmla="*/ 2847 w 2923"/>
              <a:gd name="T43" fmla="*/ 2046 h 3531"/>
              <a:gd name="T44" fmla="*/ 2810 w 2923"/>
              <a:gd name="T45" fmla="*/ 2196 h 3531"/>
              <a:gd name="T46" fmla="*/ 2762 w 2923"/>
              <a:gd name="T47" fmla="*/ 2345 h 3531"/>
              <a:gd name="T48" fmla="*/ 2702 w 2923"/>
              <a:gd name="T49" fmla="*/ 2490 h 3531"/>
              <a:gd name="T50" fmla="*/ 2631 w 2923"/>
              <a:gd name="T51" fmla="*/ 2631 h 3531"/>
              <a:gd name="T52" fmla="*/ 2545 w 2923"/>
              <a:gd name="T53" fmla="*/ 2768 h 3531"/>
              <a:gd name="T54" fmla="*/ 2444 w 2923"/>
              <a:gd name="T55" fmla="*/ 2899 h 3531"/>
              <a:gd name="T56" fmla="*/ 2328 w 2923"/>
              <a:gd name="T57" fmla="*/ 3024 h 3531"/>
              <a:gd name="T58" fmla="*/ 2193 w 2923"/>
              <a:gd name="T59" fmla="*/ 3141 h 3531"/>
              <a:gd name="T60" fmla="*/ 2041 w 2923"/>
              <a:gd name="T61" fmla="*/ 3252 h 3531"/>
              <a:gd name="T62" fmla="*/ 1868 w 2923"/>
              <a:gd name="T63" fmla="*/ 3355 h 3531"/>
              <a:gd name="T64" fmla="*/ 1676 w 2923"/>
              <a:gd name="T65" fmla="*/ 3448 h 3531"/>
              <a:gd name="T66" fmla="*/ 1461 w 2923"/>
              <a:gd name="T67" fmla="*/ 3531 h 3531"/>
              <a:gd name="T68" fmla="*/ 1247 w 2923"/>
              <a:gd name="T69" fmla="*/ 3448 h 3531"/>
              <a:gd name="T70" fmla="*/ 1054 w 2923"/>
              <a:gd name="T71" fmla="*/ 3355 h 3531"/>
              <a:gd name="T72" fmla="*/ 882 w 2923"/>
              <a:gd name="T73" fmla="*/ 3252 h 3531"/>
              <a:gd name="T74" fmla="*/ 729 w 2923"/>
              <a:gd name="T75" fmla="*/ 3141 h 3531"/>
              <a:gd name="T76" fmla="*/ 595 w 2923"/>
              <a:gd name="T77" fmla="*/ 3024 h 3531"/>
              <a:gd name="T78" fmla="*/ 479 w 2923"/>
              <a:gd name="T79" fmla="*/ 2899 h 3531"/>
              <a:gd name="T80" fmla="*/ 378 w 2923"/>
              <a:gd name="T81" fmla="*/ 2768 h 3531"/>
              <a:gd name="T82" fmla="*/ 292 w 2923"/>
              <a:gd name="T83" fmla="*/ 2631 h 3531"/>
              <a:gd name="T84" fmla="*/ 221 w 2923"/>
              <a:gd name="T85" fmla="*/ 2490 h 3531"/>
              <a:gd name="T86" fmla="*/ 160 w 2923"/>
              <a:gd name="T87" fmla="*/ 2345 h 3531"/>
              <a:gd name="T88" fmla="*/ 113 w 2923"/>
              <a:gd name="T89" fmla="*/ 2196 h 3531"/>
              <a:gd name="T90" fmla="*/ 75 w 2923"/>
              <a:gd name="T91" fmla="*/ 2046 h 3531"/>
              <a:gd name="T92" fmla="*/ 46 w 2923"/>
              <a:gd name="T93" fmla="*/ 1893 h 3531"/>
              <a:gd name="T94" fmla="*/ 26 w 2923"/>
              <a:gd name="T95" fmla="*/ 1739 h 3531"/>
              <a:gd name="T96" fmla="*/ 12 w 2923"/>
              <a:gd name="T97" fmla="*/ 1584 h 3531"/>
              <a:gd name="T98" fmla="*/ 4 w 2923"/>
              <a:gd name="T99" fmla="*/ 1430 h 3531"/>
              <a:gd name="T100" fmla="*/ 0 w 2923"/>
              <a:gd name="T101" fmla="*/ 1277 h 3531"/>
              <a:gd name="T102" fmla="*/ 0 w 2923"/>
              <a:gd name="T103" fmla="*/ 1125 h 3531"/>
              <a:gd name="T104" fmla="*/ 1 w 2923"/>
              <a:gd name="T105" fmla="*/ 977 h 3531"/>
              <a:gd name="T106" fmla="*/ 4 w 2923"/>
              <a:gd name="T107" fmla="*/ 830 h 3531"/>
              <a:gd name="T108" fmla="*/ 6 w 2923"/>
              <a:gd name="T109" fmla="*/ 689 h 3531"/>
              <a:gd name="T110" fmla="*/ 8 w 2923"/>
              <a:gd name="T111" fmla="*/ 552 h 3531"/>
              <a:gd name="T112" fmla="*/ 241 w 2923"/>
              <a:gd name="T113" fmla="*/ 542 h 3531"/>
              <a:gd name="T114" fmla="*/ 460 w 2923"/>
              <a:gd name="T115" fmla="*/ 514 h 3531"/>
              <a:gd name="T116" fmla="*/ 667 w 2923"/>
              <a:gd name="T117" fmla="*/ 467 h 3531"/>
              <a:gd name="T118" fmla="*/ 862 w 2923"/>
              <a:gd name="T119" fmla="*/ 399 h 3531"/>
              <a:gd name="T120" fmla="*/ 1044 w 2923"/>
              <a:gd name="T121" fmla="*/ 312 h 3531"/>
              <a:gd name="T122" fmla="*/ 1218 w 2923"/>
              <a:gd name="T123" fmla="*/ 203 h 3531"/>
              <a:gd name="T124" fmla="*/ 1382 w 2923"/>
              <a:gd name="T125" fmla="*/ 73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23" h="3531">
                <a:moveTo>
                  <a:pt x="1849" y="1348"/>
                </a:moveTo>
                <a:lnTo>
                  <a:pt x="1341" y="1857"/>
                </a:lnTo>
                <a:lnTo>
                  <a:pt x="1074" y="1589"/>
                </a:lnTo>
                <a:lnTo>
                  <a:pt x="856" y="1807"/>
                </a:lnTo>
                <a:lnTo>
                  <a:pt x="1341" y="2291"/>
                </a:lnTo>
                <a:lnTo>
                  <a:pt x="2066" y="1566"/>
                </a:lnTo>
                <a:lnTo>
                  <a:pt x="1849" y="1348"/>
                </a:lnTo>
                <a:close/>
                <a:moveTo>
                  <a:pt x="1461" y="0"/>
                </a:moveTo>
                <a:lnTo>
                  <a:pt x="1461" y="0"/>
                </a:lnTo>
                <a:lnTo>
                  <a:pt x="1540" y="73"/>
                </a:lnTo>
                <a:lnTo>
                  <a:pt x="1621" y="141"/>
                </a:lnTo>
                <a:lnTo>
                  <a:pt x="1705" y="203"/>
                </a:lnTo>
                <a:lnTo>
                  <a:pt x="1790" y="260"/>
                </a:lnTo>
                <a:lnTo>
                  <a:pt x="1878" y="312"/>
                </a:lnTo>
                <a:lnTo>
                  <a:pt x="1968" y="358"/>
                </a:lnTo>
                <a:lnTo>
                  <a:pt x="2061" y="399"/>
                </a:lnTo>
                <a:lnTo>
                  <a:pt x="2157" y="435"/>
                </a:lnTo>
                <a:lnTo>
                  <a:pt x="2256" y="467"/>
                </a:lnTo>
                <a:lnTo>
                  <a:pt x="2357" y="493"/>
                </a:lnTo>
                <a:lnTo>
                  <a:pt x="2462" y="514"/>
                </a:lnTo>
                <a:lnTo>
                  <a:pt x="2570" y="530"/>
                </a:lnTo>
                <a:lnTo>
                  <a:pt x="2682" y="542"/>
                </a:lnTo>
                <a:lnTo>
                  <a:pt x="2797" y="550"/>
                </a:lnTo>
                <a:lnTo>
                  <a:pt x="2915" y="552"/>
                </a:lnTo>
                <a:lnTo>
                  <a:pt x="2915" y="620"/>
                </a:lnTo>
                <a:lnTo>
                  <a:pt x="2916" y="689"/>
                </a:lnTo>
                <a:lnTo>
                  <a:pt x="2917" y="759"/>
                </a:lnTo>
                <a:lnTo>
                  <a:pt x="2918" y="830"/>
                </a:lnTo>
                <a:lnTo>
                  <a:pt x="2919" y="904"/>
                </a:lnTo>
                <a:lnTo>
                  <a:pt x="2922" y="977"/>
                </a:lnTo>
                <a:lnTo>
                  <a:pt x="2923" y="1051"/>
                </a:lnTo>
                <a:lnTo>
                  <a:pt x="2923" y="1125"/>
                </a:lnTo>
                <a:lnTo>
                  <a:pt x="2923" y="1201"/>
                </a:lnTo>
                <a:lnTo>
                  <a:pt x="2923" y="1277"/>
                </a:lnTo>
                <a:lnTo>
                  <a:pt x="2920" y="1354"/>
                </a:lnTo>
                <a:lnTo>
                  <a:pt x="2918" y="1430"/>
                </a:lnTo>
                <a:lnTo>
                  <a:pt x="2915" y="1508"/>
                </a:lnTo>
                <a:lnTo>
                  <a:pt x="2911" y="1584"/>
                </a:lnTo>
                <a:lnTo>
                  <a:pt x="2904" y="1661"/>
                </a:lnTo>
                <a:lnTo>
                  <a:pt x="2897" y="1739"/>
                </a:lnTo>
                <a:lnTo>
                  <a:pt x="2887" y="1815"/>
                </a:lnTo>
                <a:lnTo>
                  <a:pt x="2876" y="1893"/>
                </a:lnTo>
                <a:lnTo>
                  <a:pt x="2862" y="1969"/>
                </a:lnTo>
                <a:lnTo>
                  <a:pt x="2847" y="2046"/>
                </a:lnTo>
                <a:lnTo>
                  <a:pt x="2830" y="2121"/>
                </a:lnTo>
                <a:lnTo>
                  <a:pt x="2810" y="2196"/>
                </a:lnTo>
                <a:lnTo>
                  <a:pt x="2787" y="2271"/>
                </a:lnTo>
                <a:lnTo>
                  <a:pt x="2762" y="2345"/>
                </a:lnTo>
                <a:lnTo>
                  <a:pt x="2733" y="2418"/>
                </a:lnTo>
                <a:lnTo>
                  <a:pt x="2702" y="2490"/>
                </a:lnTo>
                <a:lnTo>
                  <a:pt x="2669" y="2561"/>
                </a:lnTo>
                <a:lnTo>
                  <a:pt x="2631" y="2631"/>
                </a:lnTo>
                <a:lnTo>
                  <a:pt x="2589" y="2700"/>
                </a:lnTo>
                <a:lnTo>
                  <a:pt x="2545" y="2768"/>
                </a:lnTo>
                <a:lnTo>
                  <a:pt x="2497" y="2834"/>
                </a:lnTo>
                <a:lnTo>
                  <a:pt x="2444" y="2899"/>
                </a:lnTo>
                <a:lnTo>
                  <a:pt x="2388" y="2962"/>
                </a:lnTo>
                <a:lnTo>
                  <a:pt x="2328" y="3024"/>
                </a:lnTo>
                <a:lnTo>
                  <a:pt x="2262" y="3083"/>
                </a:lnTo>
                <a:lnTo>
                  <a:pt x="2193" y="3141"/>
                </a:lnTo>
                <a:lnTo>
                  <a:pt x="2119" y="3198"/>
                </a:lnTo>
                <a:lnTo>
                  <a:pt x="2041" y="3252"/>
                </a:lnTo>
                <a:lnTo>
                  <a:pt x="1958" y="3305"/>
                </a:lnTo>
                <a:lnTo>
                  <a:pt x="1868" y="3355"/>
                </a:lnTo>
                <a:lnTo>
                  <a:pt x="1775" y="3402"/>
                </a:lnTo>
                <a:lnTo>
                  <a:pt x="1676" y="3448"/>
                </a:lnTo>
                <a:lnTo>
                  <a:pt x="1572" y="3491"/>
                </a:lnTo>
                <a:lnTo>
                  <a:pt x="1461" y="3531"/>
                </a:lnTo>
                <a:lnTo>
                  <a:pt x="1351" y="3491"/>
                </a:lnTo>
                <a:lnTo>
                  <a:pt x="1247" y="3448"/>
                </a:lnTo>
                <a:lnTo>
                  <a:pt x="1148" y="3402"/>
                </a:lnTo>
                <a:lnTo>
                  <a:pt x="1054" y="3355"/>
                </a:lnTo>
                <a:lnTo>
                  <a:pt x="965" y="3305"/>
                </a:lnTo>
                <a:lnTo>
                  <a:pt x="882" y="3252"/>
                </a:lnTo>
                <a:lnTo>
                  <a:pt x="804" y="3198"/>
                </a:lnTo>
                <a:lnTo>
                  <a:pt x="729" y="3141"/>
                </a:lnTo>
                <a:lnTo>
                  <a:pt x="660" y="3083"/>
                </a:lnTo>
                <a:lnTo>
                  <a:pt x="595" y="3024"/>
                </a:lnTo>
                <a:lnTo>
                  <a:pt x="535" y="2962"/>
                </a:lnTo>
                <a:lnTo>
                  <a:pt x="479" y="2899"/>
                </a:lnTo>
                <a:lnTo>
                  <a:pt x="426" y="2834"/>
                </a:lnTo>
                <a:lnTo>
                  <a:pt x="378" y="2768"/>
                </a:lnTo>
                <a:lnTo>
                  <a:pt x="333" y="2700"/>
                </a:lnTo>
                <a:lnTo>
                  <a:pt x="292" y="2631"/>
                </a:lnTo>
                <a:lnTo>
                  <a:pt x="254" y="2561"/>
                </a:lnTo>
                <a:lnTo>
                  <a:pt x="221" y="2490"/>
                </a:lnTo>
                <a:lnTo>
                  <a:pt x="189" y="2418"/>
                </a:lnTo>
                <a:lnTo>
                  <a:pt x="160" y="2345"/>
                </a:lnTo>
                <a:lnTo>
                  <a:pt x="136" y="2271"/>
                </a:lnTo>
                <a:lnTo>
                  <a:pt x="113" y="2196"/>
                </a:lnTo>
                <a:lnTo>
                  <a:pt x="93" y="2121"/>
                </a:lnTo>
                <a:lnTo>
                  <a:pt x="75" y="2046"/>
                </a:lnTo>
                <a:lnTo>
                  <a:pt x="60" y="1969"/>
                </a:lnTo>
                <a:lnTo>
                  <a:pt x="46" y="1893"/>
                </a:lnTo>
                <a:lnTo>
                  <a:pt x="35" y="1815"/>
                </a:lnTo>
                <a:lnTo>
                  <a:pt x="26" y="1739"/>
                </a:lnTo>
                <a:lnTo>
                  <a:pt x="18" y="1661"/>
                </a:lnTo>
                <a:lnTo>
                  <a:pt x="12" y="1584"/>
                </a:lnTo>
                <a:lnTo>
                  <a:pt x="8" y="1508"/>
                </a:lnTo>
                <a:lnTo>
                  <a:pt x="4" y="1430"/>
                </a:lnTo>
                <a:lnTo>
                  <a:pt x="2" y="1354"/>
                </a:lnTo>
                <a:lnTo>
                  <a:pt x="0" y="1277"/>
                </a:lnTo>
                <a:lnTo>
                  <a:pt x="0" y="1201"/>
                </a:lnTo>
                <a:lnTo>
                  <a:pt x="0" y="1125"/>
                </a:lnTo>
                <a:lnTo>
                  <a:pt x="1" y="1051"/>
                </a:lnTo>
                <a:lnTo>
                  <a:pt x="1" y="977"/>
                </a:lnTo>
                <a:lnTo>
                  <a:pt x="3" y="904"/>
                </a:lnTo>
                <a:lnTo>
                  <a:pt x="4" y="830"/>
                </a:lnTo>
                <a:lnTo>
                  <a:pt x="5" y="759"/>
                </a:lnTo>
                <a:lnTo>
                  <a:pt x="6" y="689"/>
                </a:lnTo>
                <a:lnTo>
                  <a:pt x="8" y="620"/>
                </a:lnTo>
                <a:lnTo>
                  <a:pt x="8" y="552"/>
                </a:lnTo>
                <a:lnTo>
                  <a:pt x="126" y="550"/>
                </a:lnTo>
                <a:lnTo>
                  <a:pt x="241" y="542"/>
                </a:lnTo>
                <a:lnTo>
                  <a:pt x="353" y="530"/>
                </a:lnTo>
                <a:lnTo>
                  <a:pt x="460" y="514"/>
                </a:lnTo>
                <a:lnTo>
                  <a:pt x="566" y="493"/>
                </a:lnTo>
                <a:lnTo>
                  <a:pt x="667" y="467"/>
                </a:lnTo>
                <a:lnTo>
                  <a:pt x="766" y="435"/>
                </a:lnTo>
                <a:lnTo>
                  <a:pt x="862" y="399"/>
                </a:lnTo>
                <a:lnTo>
                  <a:pt x="954" y="358"/>
                </a:lnTo>
                <a:lnTo>
                  <a:pt x="1044" y="312"/>
                </a:lnTo>
                <a:lnTo>
                  <a:pt x="1133" y="260"/>
                </a:lnTo>
                <a:lnTo>
                  <a:pt x="1218" y="203"/>
                </a:lnTo>
                <a:lnTo>
                  <a:pt x="1302" y="141"/>
                </a:lnTo>
                <a:lnTo>
                  <a:pt x="1382" y="73"/>
                </a:lnTo>
                <a:lnTo>
                  <a:pt x="14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grpSp>
        <p:nvGrpSpPr>
          <p:cNvPr id="40" name="Group 55"/>
          <p:cNvGrpSpPr/>
          <p:nvPr/>
        </p:nvGrpSpPr>
        <p:grpSpPr>
          <a:xfrm>
            <a:off x="8510927" y="5350589"/>
            <a:ext cx="412325" cy="352383"/>
            <a:chOff x="8277727" y="1612927"/>
            <a:chExt cx="731520" cy="731520"/>
          </a:xfrm>
          <a:effectLst/>
        </p:grpSpPr>
        <p:sp>
          <p:nvSpPr>
            <p:cNvPr id="41" name="Oval 27"/>
            <p:cNvSpPr/>
            <p:nvPr/>
          </p:nvSpPr>
          <p:spPr>
            <a:xfrm>
              <a:off x="8277727" y="1612927"/>
              <a:ext cx="731520" cy="7315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42" name="Group 20"/>
            <p:cNvGrpSpPr>
              <a:grpSpLocks noChangeAspect="1"/>
            </p:cNvGrpSpPr>
            <p:nvPr/>
          </p:nvGrpSpPr>
          <p:grpSpPr bwMode="auto">
            <a:xfrm>
              <a:off x="8457567" y="1792880"/>
              <a:ext cx="371840" cy="371614"/>
              <a:chOff x="1628" y="1094"/>
              <a:chExt cx="3280" cy="3278"/>
            </a:xfrm>
            <a:solidFill>
              <a:sysClr val="window" lastClr="FFFFFF"/>
            </a:solidFill>
          </p:grpSpPr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3850" y="3315"/>
                <a:ext cx="1058" cy="1057"/>
              </a:xfrm>
              <a:custGeom>
                <a:avLst/>
                <a:gdLst>
                  <a:gd name="T0" fmla="*/ 724 w 2116"/>
                  <a:gd name="T1" fmla="*/ 0 h 2115"/>
                  <a:gd name="T2" fmla="*/ 1966 w 2116"/>
                  <a:gd name="T3" fmla="*/ 1240 h 2115"/>
                  <a:gd name="T4" fmla="*/ 2012 w 2116"/>
                  <a:gd name="T5" fmla="*/ 1294 h 2115"/>
                  <a:gd name="T6" fmla="*/ 2048 w 2116"/>
                  <a:gd name="T7" fmla="*/ 1350 h 2115"/>
                  <a:gd name="T8" fmla="*/ 2078 w 2116"/>
                  <a:gd name="T9" fmla="*/ 1409 h 2115"/>
                  <a:gd name="T10" fmla="*/ 2098 w 2116"/>
                  <a:gd name="T11" fmla="*/ 1473 h 2115"/>
                  <a:gd name="T12" fmla="*/ 2112 w 2116"/>
                  <a:gd name="T13" fmla="*/ 1537 h 2115"/>
                  <a:gd name="T14" fmla="*/ 2116 w 2116"/>
                  <a:gd name="T15" fmla="*/ 1603 h 2115"/>
                  <a:gd name="T16" fmla="*/ 2112 w 2116"/>
                  <a:gd name="T17" fmla="*/ 1669 h 2115"/>
                  <a:gd name="T18" fmla="*/ 2098 w 2116"/>
                  <a:gd name="T19" fmla="*/ 1732 h 2115"/>
                  <a:gd name="T20" fmla="*/ 2078 w 2116"/>
                  <a:gd name="T21" fmla="*/ 1796 h 2115"/>
                  <a:gd name="T22" fmla="*/ 2048 w 2116"/>
                  <a:gd name="T23" fmla="*/ 1856 h 2115"/>
                  <a:gd name="T24" fmla="*/ 2012 w 2116"/>
                  <a:gd name="T25" fmla="*/ 1912 h 2115"/>
                  <a:gd name="T26" fmla="*/ 1966 w 2116"/>
                  <a:gd name="T27" fmla="*/ 1966 h 2115"/>
                  <a:gd name="T28" fmla="*/ 1913 w 2116"/>
                  <a:gd name="T29" fmla="*/ 2011 h 2115"/>
                  <a:gd name="T30" fmla="*/ 1857 w 2116"/>
                  <a:gd name="T31" fmla="*/ 2049 h 2115"/>
                  <a:gd name="T32" fmla="*/ 1797 w 2116"/>
                  <a:gd name="T33" fmla="*/ 2077 h 2115"/>
                  <a:gd name="T34" fmla="*/ 1733 w 2116"/>
                  <a:gd name="T35" fmla="*/ 2099 h 2115"/>
                  <a:gd name="T36" fmla="*/ 1669 w 2116"/>
                  <a:gd name="T37" fmla="*/ 2111 h 2115"/>
                  <a:gd name="T38" fmla="*/ 1603 w 2116"/>
                  <a:gd name="T39" fmla="*/ 2115 h 2115"/>
                  <a:gd name="T40" fmla="*/ 1538 w 2116"/>
                  <a:gd name="T41" fmla="*/ 2111 h 2115"/>
                  <a:gd name="T42" fmla="*/ 1474 w 2116"/>
                  <a:gd name="T43" fmla="*/ 2099 h 2115"/>
                  <a:gd name="T44" fmla="*/ 1410 w 2116"/>
                  <a:gd name="T45" fmla="*/ 2077 h 2115"/>
                  <a:gd name="T46" fmla="*/ 1350 w 2116"/>
                  <a:gd name="T47" fmla="*/ 2049 h 2115"/>
                  <a:gd name="T48" fmla="*/ 1292 w 2116"/>
                  <a:gd name="T49" fmla="*/ 2011 h 2115"/>
                  <a:gd name="T50" fmla="*/ 1240 w 2116"/>
                  <a:gd name="T51" fmla="*/ 1966 h 2115"/>
                  <a:gd name="T52" fmla="*/ 0 w 2116"/>
                  <a:gd name="T53" fmla="*/ 724 h 2115"/>
                  <a:gd name="T54" fmla="*/ 137 w 2116"/>
                  <a:gd name="T55" fmla="*/ 620 h 2115"/>
                  <a:gd name="T56" fmla="*/ 267 w 2116"/>
                  <a:gd name="T57" fmla="*/ 510 h 2115"/>
                  <a:gd name="T58" fmla="*/ 393 w 2116"/>
                  <a:gd name="T59" fmla="*/ 393 h 2115"/>
                  <a:gd name="T60" fmla="*/ 510 w 2116"/>
                  <a:gd name="T61" fmla="*/ 267 h 2115"/>
                  <a:gd name="T62" fmla="*/ 620 w 2116"/>
                  <a:gd name="T63" fmla="*/ 138 h 2115"/>
                  <a:gd name="T64" fmla="*/ 724 w 2116"/>
                  <a:gd name="T65" fmla="*/ 0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16" h="2115">
                    <a:moveTo>
                      <a:pt x="724" y="0"/>
                    </a:moveTo>
                    <a:lnTo>
                      <a:pt x="1966" y="1240"/>
                    </a:lnTo>
                    <a:lnTo>
                      <a:pt x="2012" y="1294"/>
                    </a:lnTo>
                    <a:lnTo>
                      <a:pt x="2048" y="1350"/>
                    </a:lnTo>
                    <a:lnTo>
                      <a:pt x="2078" y="1409"/>
                    </a:lnTo>
                    <a:lnTo>
                      <a:pt x="2098" y="1473"/>
                    </a:lnTo>
                    <a:lnTo>
                      <a:pt x="2112" y="1537"/>
                    </a:lnTo>
                    <a:lnTo>
                      <a:pt x="2116" y="1603"/>
                    </a:lnTo>
                    <a:lnTo>
                      <a:pt x="2112" y="1669"/>
                    </a:lnTo>
                    <a:lnTo>
                      <a:pt x="2098" y="1732"/>
                    </a:lnTo>
                    <a:lnTo>
                      <a:pt x="2078" y="1796"/>
                    </a:lnTo>
                    <a:lnTo>
                      <a:pt x="2048" y="1856"/>
                    </a:lnTo>
                    <a:lnTo>
                      <a:pt x="2012" y="1912"/>
                    </a:lnTo>
                    <a:lnTo>
                      <a:pt x="1966" y="1966"/>
                    </a:lnTo>
                    <a:lnTo>
                      <a:pt x="1913" y="2011"/>
                    </a:lnTo>
                    <a:lnTo>
                      <a:pt x="1857" y="2049"/>
                    </a:lnTo>
                    <a:lnTo>
                      <a:pt x="1797" y="2077"/>
                    </a:lnTo>
                    <a:lnTo>
                      <a:pt x="1733" y="2099"/>
                    </a:lnTo>
                    <a:lnTo>
                      <a:pt x="1669" y="2111"/>
                    </a:lnTo>
                    <a:lnTo>
                      <a:pt x="1603" y="2115"/>
                    </a:lnTo>
                    <a:lnTo>
                      <a:pt x="1538" y="2111"/>
                    </a:lnTo>
                    <a:lnTo>
                      <a:pt x="1474" y="2099"/>
                    </a:lnTo>
                    <a:lnTo>
                      <a:pt x="1410" y="2077"/>
                    </a:lnTo>
                    <a:lnTo>
                      <a:pt x="1350" y="2049"/>
                    </a:lnTo>
                    <a:lnTo>
                      <a:pt x="1292" y="2011"/>
                    </a:lnTo>
                    <a:lnTo>
                      <a:pt x="1240" y="1966"/>
                    </a:lnTo>
                    <a:lnTo>
                      <a:pt x="0" y="724"/>
                    </a:lnTo>
                    <a:lnTo>
                      <a:pt x="137" y="620"/>
                    </a:lnTo>
                    <a:lnTo>
                      <a:pt x="267" y="510"/>
                    </a:lnTo>
                    <a:lnTo>
                      <a:pt x="393" y="393"/>
                    </a:lnTo>
                    <a:lnTo>
                      <a:pt x="510" y="267"/>
                    </a:lnTo>
                    <a:lnTo>
                      <a:pt x="620" y="138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3"/>
              <p:cNvSpPr>
                <a:spLocks noEditPoints="1"/>
              </p:cNvSpPr>
              <p:nvPr/>
            </p:nvSpPr>
            <p:spPr bwMode="auto">
              <a:xfrm>
                <a:off x="1628" y="1094"/>
                <a:ext cx="2665" cy="2663"/>
              </a:xfrm>
              <a:custGeom>
                <a:avLst/>
                <a:gdLst>
                  <a:gd name="T0" fmla="*/ 614 w 5329"/>
                  <a:gd name="T1" fmla="*/ 2663 h 5326"/>
                  <a:gd name="T2" fmla="*/ 1165 w 5329"/>
                  <a:gd name="T3" fmla="*/ 4058 h 5326"/>
                  <a:gd name="T4" fmla="*/ 2505 w 5329"/>
                  <a:gd name="T5" fmla="*/ 4706 h 5326"/>
                  <a:gd name="T6" fmla="*/ 2886 w 5329"/>
                  <a:gd name="T7" fmla="*/ 4429 h 5326"/>
                  <a:gd name="T8" fmla="*/ 2988 w 5329"/>
                  <a:gd name="T9" fmla="*/ 3829 h 5326"/>
                  <a:gd name="T10" fmla="*/ 2735 w 5329"/>
                  <a:gd name="T11" fmla="*/ 3484 h 5326"/>
                  <a:gd name="T12" fmla="*/ 2651 w 5329"/>
                  <a:gd name="T13" fmla="*/ 3098 h 5326"/>
                  <a:gd name="T14" fmla="*/ 2689 w 5329"/>
                  <a:gd name="T15" fmla="*/ 2862 h 5326"/>
                  <a:gd name="T16" fmla="*/ 2148 w 5329"/>
                  <a:gd name="T17" fmla="*/ 2635 h 5326"/>
                  <a:gd name="T18" fmla="*/ 1600 w 5329"/>
                  <a:gd name="T19" fmla="*/ 2404 h 5326"/>
                  <a:gd name="T20" fmla="*/ 1326 w 5329"/>
                  <a:gd name="T21" fmla="*/ 2073 h 5326"/>
                  <a:gd name="T22" fmla="*/ 1075 w 5329"/>
                  <a:gd name="T23" fmla="*/ 1882 h 5326"/>
                  <a:gd name="T24" fmla="*/ 2587 w 5329"/>
                  <a:gd name="T25" fmla="*/ 620 h 5326"/>
                  <a:gd name="T26" fmla="*/ 2208 w 5329"/>
                  <a:gd name="T27" fmla="*/ 805 h 5326"/>
                  <a:gd name="T28" fmla="*/ 2457 w 5329"/>
                  <a:gd name="T29" fmla="*/ 1084 h 5326"/>
                  <a:gd name="T30" fmla="*/ 2637 w 5329"/>
                  <a:gd name="T31" fmla="*/ 1244 h 5326"/>
                  <a:gd name="T32" fmla="*/ 2719 w 5329"/>
                  <a:gd name="T33" fmla="*/ 873 h 5326"/>
                  <a:gd name="T34" fmla="*/ 2916 w 5329"/>
                  <a:gd name="T35" fmla="*/ 815 h 5326"/>
                  <a:gd name="T36" fmla="*/ 3199 w 5329"/>
                  <a:gd name="T37" fmla="*/ 895 h 5326"/>
                  <a:gd name="T38" fmla="*/ 3419 w 5329"/>
                  <a:gd name="T39" fmla="*/ 1172 h 5326"/>
                  <a:gd name="T40" fmla="*/ 3070 w 5329"/>
                  <a:gd name="T41" fmla="*/ 1387 h 5326"/>
                  <a:gd name="T42" fmla="*/ 3319 w 5329"/>
                  <a:gd name="T43" fmla="*/ 1407 h 5326"/>
                  <a:gd name="T44" fmla="*/ 3502 w 5329"/>
                  <a:gd name="T45" fmla="*/ 1341 h 5326"/>
                  <a:gd name="T46" fmla="*/ 3299 w 5329"/>
                  <a:gd name="T47" fmla="*/ 1475 h 5326"/>
                  <a:gd name="T48" fmla="*/ 3002 w 5329"/>
                  <a:gd name="T49" fmla="*/ 1561 h 5326"/>
                  <a:gd name="T50" fmla="*/ 2784 w 5329"/>
                  <a:gd name="T51" fmla="*/ 1860 h 5326"/>
                  <a:gd name="T52" fmla="*/ 2635 w 5329"/>
                  <a:gd name="T53" fmla="*/ 2113 h 5326"/>
                  <a:gd name="T54" fmla="*/ 2533 w 5329"/>
                  <a:gd name="T55" fmla="*/ 2105 h 5326"/>
                  <a:gd name="T56" fmla="*/ 2204 w 5329"/>
                  <a:gd name="T57" fmla="*/ 2183 h 5326"/>
                  <a:gd name="T58" fmla="*/ 2226 w 5329"/>
                  <a:gd name="T59" fmla="*/ 2394 h 5326"/>
                  <a:gd name="T60" fmla="*/ 2377 w 5329"/>
                  <a:gd name="T61" fmla="*/ 2522 h 5326"/>
                  <a:gd name="T62" fmla="*/ 2625 w 5329"/>
                  <a:gd name="T63" fmla="*/ 2761 h 5326"/>
                  <a:gd name="T64" fmla="*/ 2854 w 5329"/>
                  <a:gd name="T65" fmla="*/ 2747 h 5326"/>
                  <a:gd name="T66" fmla="*/ 3377 w 5329"/>
                  <a:gd name="T67" fmla="*/ 2868 h 5326"/>
                  <a:gd name="T68" fmla="*/ 3642 w 5329"/>
                  <a:gd name="T69" fmla="*/ 3030 h 5326"/>
                  <a:gd name="T70" fmla="*/ 3999 w 5329"/>
                  <a:gd name="T71" fmla="*/ 3225 h 5326"/>
                  <a:gd name="T72" fmla="*/ 4113 w 5329"/>
                  <a:gd name="T73" fmla="*/ 3468 h 5326"/>
                  <a:gd name="T74" fmla="*/ 3977 w 5329"/>
                  <a:gd name="T75" fmla="*/ 3793 h 5326"/>
                  <a:gd name="T76" fmla="*/ 3736 w 5329"/>
                  <a:gd name="T77" fmla="*/ 3999 h 5326"/>
                  <a:gd name="T78" fmla="*/ 3411 w 5329"/>
                  <a:gd name="T79" fmla="*/ 4367 h 5326"/>
                  <a:gd name="T80" fmla="*/ 3229 w 5329"/>
                  <a:gd name="T81" fmla="*/ 4465 h 5326"/>
                  <a:gd name="T82" fmla="*/ 3692 w 5329"/>
                  <a:gd name="T83" fmla="*/ 4431 h 5326"/>
                  <a:gd name="T84" fmla="*/ 4619 w 5329"/>
                  <a:gd name="T85" fmla="*/ 3281 h 5326"/>
                  <a:gd name="T86" fmla="*/ 4516 w 5329"/>
                  <a:gd name="T87" fmla="*/ 1788 h 5326"/>
                  <a:gd name="T88" fmla="*/ 3802 w 5329"/>
                  <a:gd name="T89" fmla="*/ 1114 h 5326"/>
                  <a:gd name="T90" fmla="*/ 3528 w 5329"/>
                  <a:gd name="T91" fmla="*/ 1116 h 5326"/>
                  <a:gd name="T92" fmla="*/ 3470 w 5329"/>
                  <a:gd name="T93" fmla="*/ 867 h 5326"/>
                  <a:gd name="T94" fmla="*/ 3151 w 5329"/>
                  <a:gd name="T95" fmla="*/ 680 h 5326"/>
                  <a:gd name="T96" fmla="*/ 3068 w 5329"/>
                  <a:gd name="T97" fmla="*/ 747 h 5326"/>
                  <a:gd name="T98" fmla="*/ 2990 w 5329"/>
                  <a:gd name="T99" fmla="*/ 753 h 5326"/>
                  <a:gd name="T100" fmla="*/ 2812 w 5329"/>
                  <a:gd name="T101" fmla="*/ 630 h 5326"/>
                  <a:gd name="T102" fmla="*/ 3702 w 5329"/>
                  <a:gd name="T103" fmla="*/ 209 h 5326"/>
                  <a:gd name="T104" fmla="*/ 4966 w 5329"/>
                  <a:gd name="T105" fmla="*/ 1320 h 5326"/>
                  <a:gd name="T106" fmla="*/ 5305 w 5329"/>
                  <a:gd name="T107" fmla="*/ 3026 h 5326"/>
                  <a:gd name="T108" fmla="*/ 4550 w 5329"/>
                  <a:gd name="T109" fmla="*/ 4547 h 5326"/>
                  <a:gd name="T110" fmla="*/ 3026 w 5329"/>
                  <a:gd name="T111" fmla="*/ 5302 h 5326"/>
                  <a:gd name="T112" fmla="*/ 1320 w 5329"/>
                  <a:gd name="T113" fmla="*/ 4963 h 5326"/>
                  <a:gd name="T114" fmla="*/ 209 w 5329"/>
                  <a:gd name="T115" fmla="*/ 3700 h 5326"/>
                  <a:gd name="T116" fmla="*/ 96 w 5329"/>
                  <a:gd name="T117" fmla="*/ 1955 h 5326"/>
                  <a:gd name="T118" fmla="*/ 1037 w 5329"/>
                  <a:gd name="T119" fmla="*/ 556 h 5326"/>
                  <a:gd name="T120" fmla="*/ 2665 w 5329"/>
                  <a:gd name="T121" fmla="*/ 0 h 5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29" h="5326">
                    <a:moveTo>
                      <a:pt x="1001" y="1475"/>
                    </a:moveTo>
                    <a:lnTo>
                      <a:pt x="925" y="1589"/>
                    </a:lnTo>
                    <a:lnTo>
                      <a:pt x="856" y="1708"/>
                    </a:lnTo>
                    <a:lnTo>
                      <a:pt x="794" y="1834"/>
                    </a:lnTo>
                    <a:lnTo>
                      <a:pt x="742" y="1963"/>
                    </a:lnTo>
                    <a:lnTo>
                      <a:pt x="696" y="2095"/>
                    </a:lnTo>
                    <a:lnTo>
                      <a:pt x="662" y="2233"/>
                    </a:lnTo>
                    <a:lnTo>
                      <a:pt x="636" y="2374"/>
                    </a:lnTo>
                    <a:lnTo>
                      <a:pt x="620" y="2518"/>
                    </a:lnTo>
                    <a:lnTo>
                      <a:pt x="614" y="2663"/>
                    </a:lnTo>
                    <a:lnTo>
                      <a:pt x="620" y="2823"/>
                    </a:lnTo>
                    <a:lnTo>
                      <a:pt x="640" y="2980"/>
                    </a:lnTo>
                    <a:lnTo>
                      <a:pt x="670" y="3133"/>
                    </a:lnTo>
                    <a:lnTo>
                      <a:pt x="710" y="3281"/>
                    </a:lnTo>
                    <a:lnTo>
                      <a:pt x="762" y="3425"/>
                    </a:lnTo>
                    <a:lnTo>
                      <a:pt x="824" y="3564"/>
                    </a:lnTo>
                    <a:lnTo>
                      <a:pt x="896" y="3698"/>
                    </a:lnTo>
                    <a:lnTo>
                      <a:pt x="975" y="3823"/>
                    </a:lnTo>
                    <a:lnTo>
                      <a:pt x="1065" y="3945"/>
                    </a:lnTo>
                    <a:lnTo>
                      <a:pt x="1165" y="4058"/>
                    </a:lnTo>
                    <a:lnTo>
                      <a:pt x="1271" y="4164"/>
                    </a:lnTo>
                    <a:lnTo>
                      <a:pt x="1384" y="4262"/>
                    </a:lnTo>
                    <a:lnTo>
                      <a:pt x="1504" y="4351"/>
                    </a:lnTo>
                    <a:lnTo>
                      <a:pt x="1632" y="4431"/>
                    </a:lnTo>
                    <a:lnTo>
                      <a:pt x="1765" y="4503"/>
                    </a:lnTo>
                    <a:lnTo>
                      <a:pt x="1903" y="4565"/>
                    </a:lnTo>
                    <a:lnTo>
                      <a:pt x="2046" y="4617"/>
                    </a:lnTo>
                    <a:lnTo>
                      <a:pt x="2196" y="4658"/>
                    </a:lnTo>
                    <a:lnTo>
                      <a:pt x="2348" y="4688"/>
                    </a:lnTo>
                    <a:lnTo>
                      <a:pt x="2505" y="4706"/>
                    </a:lnTo>
                    <a:lnTo>
                      <a:pt x="2665" y="4712"/>
                    </a:lnTo>
                    <a:lnTo>
                      <a:pt x="2733" y="4708"/>
                    </a:lnTo>
                    <a:lnTo>
                      <a:pt x="2798" y="4700"/>
                    </a:lnTo>
                    <a:lnTo>
                      <a:pt x="2866" y="4692"/>
                    </a:lnTo>
                    <a:lnTo>
                      <a:pt x="2876" y="4650"/>
                    </a:lnTo>
                    <a:lnTo>
                      <a:pt x="2880" y="4607"/>
                    </a:lnTo>
                    <a:lnTo>
                      <a:pt x="2880" y="4563"/>
                    </a:lnTo>
                    <a:lnTo>
                      <a:pt x="2878" y="4517"/>
                    </a:lnTo>
                    <a:lnTo>
                      <a:pt x="2878" y="4473"/>
                    </a:lnTo>
                    <a:lnTo>
                      <a:pt x="2886" y="4429"/>
                    </a:lnTo>
                    <a:lnTo>
                      <a:pt x="2900" y="4387"/>
                    </a:lnTo>
                    <a:lnTo>
                      <a:pt x="2924" y="4314"/>
                    </a:lnTo>
                    <a:lnTo>
                      <a:pt x="2940" y="4240"/>
                    </a:lnTo>
                    <a:lnTo>
                      <a:pt x="2950" y="4166"/>
                    </a:lnTo>
                    <a:lnTo>
                      <a:pt x="2958" y="4090"/>
                    </a:lnTo>
                    <a:lnTo>
                      <a:pt x="2964" y="4015"/>
                    </a:lnTo>
                    <a:lnTo>
                      <a:pt x="2976" y="3939"/>
                    </a:lnTo>
                    <a:lnTo>
                      <a:pt x="2980" y="3903"/>
                    </a:lnTo>
                    <a:lnTo>
                      <a:pt x="2984" y="3867"/>
                    </a:lnTo>
                    <a:lnTo>
                      <a:pt x="2988" y="3829"/>
                    </a:lnTo>
                    <a:lnTo>
                      <a:pt x="2986" y="3793"/>
                    </a:lnTo>
                    <a:lnTo>
                      <a:pt x="2980" y="3757"/>
                    </a:lnTo>
                    <a:lnTo>
                      <a:pt x="2968" y="3724"/>
                    </a:lnTo>
                    <a:lnTo>
                      <a:pt x="2938" y="3692"/>
                    </a:lnTo>
                    <a:lnTo>
                      <a:pt x="2906" y="3664"/>
                    </a:lnTo>
                    <a:lnTo>
                      <a:pt x="2872" y="3638"/>
                    </a:lnTo>
                    <a:lnTo>
                      <a:pt x="2838" y="3612"/>
                    </a:lnTo>
                    <a:lnTo>
                      <a:pt x="2806" y="3584"/>
                    </a:lnTo>
                    <a:lnTo>
                      <a:pt x="2780" y="3550"/>
                    </a:lnTo>
                    <a:lnTo>
                      <a:pt x="2735" y="3484"/>
                    </a:lnTo>
                    <a:lnTo>
                      <a:pt x="2689" y="3417"/>
                    </a:lnTo>
                    <a:lnTo>
                      <a:pt x="2649" y="3347"/>
                    </a:lnTo>
                    <a:lnTo>
                      <a:pt x="2613" y="3275"/>
                    </a:lnTo>
                    <a:lnTo>
                      <a:pt x="2629" y="3253"/>
                    </a:lnTo>
                    <a:lnTo>
                      <a:pt x="2635" y="3227"/>
                    </a:lnTo>
                    <a:lnTo>
                      <a:pt x="2639" y="3201"/>
                    </a:lnTo>
                    <a:lnTo>
                      <a:pt x="2639" y="3175"/>
                    </a:lnTo>
                    <a:lnTo>
                      <a:pt x="2639" y="3149"/>
                    </a:lnTo>
                    <a:lnTo>
                      <a:pt x="2643" y="3124"/>
                    </a:lnTo>
                    <a:lnTo>
                      <a:pt x="2651" y="3098"/>
                    </a:lnTo>
                    <a:lnTo>
                      <a:pt x="2663" y="3074"/>
                    </a:lnTo>
                    <a:lnTo>
                      <a:pt x="2679" y="3050"/>
                    </a:lnTo>
                    <a:lnTo>
                      <a:pt x="2697" y="3028"/>
                    </a:lnTo>
                    <a:lnTo>
                      <a:pt x="2713" y="3004"/>
                    </a:lnTo>
                    <a:lnTo>
                      <a:pt x="2725" y="2980"/>
                    </a:lnTo>
                    <a:lnTo>
                      <a:pt x="2733" y="2956"/>
                    </a:lnTo>
                    <a:lnTo>
                      <a:pt x="2737" y="2930"/>
                    </a:lnTo>
                    <a:lnTo>
                      <a:pt x="2731" y="2900"/>
                    </a:lnTo>
                    <a:lnTo>
                      <a:pt x="2711" y="2878"/>
                    </a:lnTo>
                    <a:lnTo>
                      <a:pt x="2689" y="2862"/>
                    </a:lnTo>
                    <a:lnTo>
                      <a:pt x="2663" y="2854"/>
                    </a:lnTo>
                    <a:lnTo>
                      <a:pt x="2633" y="2848"/>
                    </a:lnTo>
                    <a:lnTo>
                      <a:pt x="2605" y="2846"/>
                    </a:lnTo>
                    <a:lnTo>
                      <a:pt x="2575" y="2844"/>
                    </a:lnTo>
                    <a:lnTo>
                      <a:pt x="2545" y="2838"/>
                    </a:lnTo>
                    <a:lnTo>
                      <a:pt x="2519" y="2831"/>
                    </a:lnTo>
                    <a:lnTo>
                      <a:pt x="2423" y="2789"/>
                    </a:lnTo>
                    <a:lnTo>
                      <a:pt x="2330" y="2741"/>
                    </a:lnTo>
                    <a:lnTo>
                      <a:pt x="2238" y="2689"/>
                    </a:lnTo>
                    <a:lnTo>
                      <a:pt x="2148" y="2635"/>
                    </a:lnTo>
                    <a:lnTo>
                      <a:pt x="2058" y="2581"/>
                    </a:lnTo>
                    <a:lnTo>
                      <a:pt x="1969" y="2528"/>
                    </a:lnTo>
                    <a:lnTo>
                      <a:pt x="1923" y="2502"/>
                    </a:lnTo>
                    <a:lnTo>
                      <a:pt x="1873" y="2486"/>
                    </a:lnTo>
                    <a:lnTo>
                      <a:pt x="1823" y="2472"/>
                    </a:lnTo>
                    <a:lnTo>
                      <a:pt x="1771" y="2462"/>
                    </a:lnTo>
                    <a:lnTo>
                      <a:pt x="1719" y="2452"/>
                    </a:lnTo>
                    <a:lnTo>
                      <a:pt x="1669" y="2438"/>
                    </a:lnTo>
                    <a:lnTo>
                      <a:pt x="1620" y="2418"/>
                    </a:lnTo>
                    <a:lnTo>
                      <a:pt x="1600" y="2404"/>
                    </a:lnTo>
                    <a:lnTo>
                      <a:pt x="1584" y="2384"/>
                    </a:lnTo>
                    <a:lnTo>
                      <a:pt x="1570" y="2362"/>
                    </a:lnTo>
                    <a:lnTo>
                      <a:pt x="1560" y="2340"/>
                    </a:lnTo>
                    <a:lnTo>
                      <a:pt x="1548" y="2318"/>
                    </a:lnTo>
                    <a:lnTo>
                      <a:pt x="1534" y="2296"/>
                    </a:lnTo>
                    <a:lnTo>
                      <a:pt x="1468" y="2215"/>
                    </a:lnTo>
                    <a:lnTo>
                      <a:pt x="1404" y="2131"/>
                    </a:lnTo>
                    <a:lnTo>
                      <a:pt x="1382" y="2107"/>
                    </a:lnTo>
                    <a:lnTo>
                      <a:pt x="1356" y="2087"/>
                    </a:lnTo>
                    <a:lnTo>
                      <a:pt x="1326" y="2073"/>
                    </a:lnTo>
                    <a:lnTo>
                      <a:pt x="1296" y="2059"/>
                    </a:lnTo>
                    <a:lnTo>
                      <a:pt x="1269" y="2043"/>
                    </a:lnTo>
                    <a:lnTo>
                      <a:pt x="1241" y="2025"/>
                    </a:lnTo>
                    <a:lnTo>
                      <a:pt x="1219" y="2001"/>
                    </a:lnTo>
                    <a:lnTo>
                      <a:pt x="1199" y="1977"/>
                    </a:lnTo>
                    <a:lnTo>
                      <a:pt x="1175" y="1957"/>
                    </a:lnTo>
                    <a:lnTo>
                      <a:pt x="1149" y="1939"/>
                    </a:lnTo>
                    <a:lnTo>
                      <a:pt x="1121" y="1924"/>
                    </a:lnTo>
                    <a:lnTo>
                      <a:pt x="1097" y="1904"/>
                    </a:lnTo>
                    <a:lnTo>
                      <a:pt x="1075" y="1882"/>
                    </a:lnTo>
                    <a:lnTo>
                      <a:pt x="1041" y="1836"/>
                    </a:lnTo>
                    <a:lnTo>
                      <a:pt x="1017" y="1784"/>
                    </a:lnTo>
                    <a:lnTo>
                      <a:pt x="999" y="1730"/>
                    </a:lnTo>
                    <a:lnTo>
                      <a:pt x="989" y="1674"/>
                    </a:lnTo>
                    <a:lnTo>
                      <a:pt x="985" y="1619"/>
                    </a:lnTo>
                    <a:lnTo>
                      <a:pt x="987" y="1561"/>
                    </a:lnTo>
                    <a:lnTo>
                      <a:pt x="991" y="1517"/>
                    </a:lnTo>
                    <a:lnTo>
                      <a:pt x="1001" y="1475"/>
                    </a:lnTo>
                    <a:close/>
                    <a:moveTo>
                      <a:pt x="2665" y="616"/>
                    </a:moveTo>
                    <a:lnTo>
                      <a:pt x="2587" y="620"/>
                    </a:lnTo>
                    <a:lnTo>
                      <a:pt x="2509" y="628"/>
                    </a:lnTo>
                    <a:lnTo>
                      <a:pt x="2433" y="638"/>
                    </a:lnTo>
                    <a:lnTo>
                      <a:pt x="2427" y="646"/>
                    </a:lnTo>
                    <a:lnTo>
                      <a:pt x="2421" y="652"/>
                    </a:lnTo>
                    <a:lnTo>
                      <a:pt x="2413" y="658"/>
                    </a:lnTo>
                    <a:lnTo>
                      <a:pt x="2373" y="688"/>
                    </a:lnTo>
                    <a:lnTo>
                      <a:pt x="2330" y="716"/>
                    </a:lnTo>
                    <a:lnTo>
                      <a:pt x="2288" y="743"/>
                    </a:lnTo>
                    <a:lnTo>
                      <a:pt x="2246" y="773"/>
                    </a:lnTo>
                    <a:lnTo>
                      <a:pt x="2208" y="805"/>
                    </a:lnTo>
                    <a:lnTo>
                      <a:pt x="2174" y="843"/>
                    </a:lnTo>
                    <a:lnTo>
                      <a:pt x="2160" y="873"/>
                    </a:lnTo>
                    <a:lnTo>
                      <a:pt x="2158" y="901"/>
                    </a:lnTo>
                    <a:lnTo>
                      <a:pt x="2166" y="929"/>
                    </a:lnTo>
                    <a:lnTo>
                      <a:pt x="2182" y="955"/>
                    </a:lnTo>
                    <a:lnTo>
                      <a:pt x="2204" y="975"/>
                    </a:lnTo>
                    <a:lnTo>
                      <a:pt x="2228" y="993"/>
                    </a:lnTo>
                    <a:lnTo>
                      <a:pt x="2256" y="1005"/>
                    </a:lnTo>
                    <a:lnTo>
                      <a:pt x="2356" y="1046"/>
                    </a:lnTo>
                    <a:lnTo>
                      <a:pt x="2457" y="1084"/>
                    </a:lnTo>
                    <a:lnTo>
                      <a:pt x="2557" y="1122"/>
                    </a:lnTo>
                    <a:lnTo>
                      <a:pt x="2575" y="1132"/>
                    </a:lnTo>
                    <a:lnTo>
                      <a:pt x="2585" y="1148"/>
                    </a:lnTo>
                    <a:lnTo>
                      <a:pt x="2591" y="1166"/>
                    </a:lnTo>
                    <a:lnTo>
                      <a:pt x="2591" y="1186"/>
                    </a:lnTo>
                    <a:lnTo>
                      <a:pt x="2589" y="1206"/>
                    </a:lnTo>
                    <a:lnTo>
                      <a:pt x="2587" y="1228"/>
                    </a:lnTo>
                    <a:lnTo>
                      <a:pt x="2587" y="1246"/>
                    </a:lnTo>
                    <a:lnTo>
                      <a:pt x="2613" y="1248"/>
                    </a:lnTo>
                    <a:lnTo>
                      <a:pt x="2637" y="1244"/>
                    </a:lnTo>
                    <a:lnTo>
                      <a:pt x="2659" y="1234"/>
                    </a:lnTo>
                    <a:lnTo>
                      <a:pt x="2677" y="1216"/>
                    </a:lnTo>
                    <a:lnTo>
                      <a:pt x="2689" y="1194"/>
                    </a:lnTo>
                    <a:lnTo>
                      <a:pt x="2709" y="1134"/>
                    </a:lnTo>
                    <a:lnTo>
                      <a:pt x="2729" y="1072"/>
                    </a:lnTo>
                    <a:lnTo>
                      <a:pt x="2754" y="1015"/>
                    </a:lnTo>
                    <a:lnTo>
                      <a:pt x="2748" y="979"/>
                    </a:lnTo>
                    <a:lnTo>
                      <a:pt x="2738" y="943"/>
                    </a:lnTo>
                    <a:lnTo>
                      <a:pt x="2727" y="909"/>
                    </a:lnTo>
                    <a:lnTo>
                      <a:pt x="2719" y="873"/>
                    </a:lnTo>
                    <a:lnTo>
                      <a:pt x="2715" y="837"/>
                    </a:lnTo>
                    <a:lnTo>
                      <a:pt x="2721" y="799"/>
                    </a:lnTo>
                    <a:lnTo>
                      <a:pt x="2738" y="785"/>
                    </a:lnTo>
                    <a:lnTo>
                      <a:pt x="2758" y="779"/>
                    </a:lnTo>
                    <a:lnTo>
                      <a:pt x="2780" y="775"/>
                    </a:lnTo>
                    <a:lnTo>
                      <a:pt x="2804" y="777"/>
                    </a:lnTo>
                    <a:lnTo>
                      <a:pt x="2826" y="781"/>
                    </a:lnTo>
                    <a:lnTo>
                      <a:pt x="2848" y="785"/>
                    </a:lnTo>
                    <a:lnTo>
                      <a:pt x="2884" y="797"/>
                    </a:lnTo>
                    <a:lnTo>
                      <a:pt x="2916" y="815"/>
                    </a:lnTo>
                    <a:lnTo>
                      <a:pt x="2946" y="837"/>
                    </a:lnTo>
                    <a:lnTo>
                      <a:pt x="2976" y="859"/>
                    </a:lnTo>
                    <a:lnTo>
                      <a:pt x="3006" y="883"/>
                    </a:lnTo>
                    <a:lnTo>
                      <a:pt x="3038" y="901"/>
                    </a:lnTo>
                    <a:lnTo>
                      <a:pt x="3064" y="907"/>
                    </a:lnTo>
                    <a:lnTo>
                      <a:pt x="3092" y="905"/>
                    </a:lnTo>
                    <a:lnTo>
                      <a:pt x="3119" y="899"/>
                    </a:lnTo>
                    <a:lnTo>
                      <a:pt x="3145" y="891"/>
                    </a:lnTo>
                    <a:lnTo>
                      <a:pt x="3173" y="889"/>
                    </a:lnTo>
                    <a:lnTo>
                      <a:pt x="3199" y="895"/>
                    </a:lnTo>
                    <a:lnTo>
                      <a:pt x="3219" y="917"/>
                    </a:lnTo>
                    <a:lnTo>
                      <a:pt x="3231" y="941"/>
                    </a:lnTo>
                    <a:lnTo>
                      <a:pt x="3243" y="969"/>
                    </a:lnTo>
                    <a:lnTo>
                      <a:pt x="3253" y="997"/>
                    </a:lnTo>
                    <a:lnTo>
                      <a:pt x="3269" y="1021"/>
                    </a:lnTo>
                    <a:lnTo>
                      <a:pt x="3293" y="1056"/>
                    </a:lnTo>
                    <a:lnTo>
                      <a:pt x="3323" y="1086"/>
                    </a:lnTo>
                    <a:lnTo>
                      <a:pt x="3355" y="1114"/>
                    </a:lnTo>
                    <a:lnTo>
                      <a:pt x="3389" y="1142"/>
                    </a:lnTo>
                    <a:lnTo>
                      <a:pt x="3419" y="1172"/>
                    </a:lnTo>
                    <a:lnTo>
                      <a:pt x="3443" y="1208"/>
                    </a:lnTo>
                    <a:lnTo>
                      <a:pt x="3447" y="1224"/>
                    </a:lnTo>
                    <a:lnTo>
                      <a:pt x="3443" y="1236"/>
                    </a:lnTo>
                    <a:lnTo>
                      <a:pt x="3431" y="1248"/>
                    </a:lnTo>
                    <a:lnTo>
                      <a:pt x="3419" y="1258"/>
                    </a:lnTo>
                    <a:lnTo>
                      <a:pt x="3405" y="1266"/>
                    </a:lnTo>
                    <a:lnTo>
                      <a:pt x="3323" y="1302"/>
                    </a:lnTo>
                    <a:lnTo>
                      <a:pt x="3239" y="1332"/>
                    </a:lnTo>
                    <a:lnTo>
                      <a:pt x="3153" y="1359"/>
                    </a:lnTo>
                    <a:lnTo>
                      <a:pt x="3070" y="1387"/>
                    </a:lnTo>
                    <a:lnTo>
                      <a:pt x="2986" y="1419"/>
                    </a:lnTo>
                    <a:lnTo>
                      <a:pt x="3052" y="1403"/>
                    </a:lnTo>
                    <a:lnTo>
                      <a:pt x="3115" y="1383"/>
                    </a:lnTo>
                    <a:lnTo>
                      <a:pt x="3177" y="1357"/>
                    </a:lnTo>
                    <a:lnTo>
                      <a:pt x="3197" y="1377"/>
                    </a:lnTo>
                    <a:lnTo>
                      <a:pt x="3217" y="1395"/>
                    </a:lnTo>
                    <a:lnTo>
                      <a:pt x="3241" y="1409"/>
                    </a:lnTo>
                    <a:lnTo>
                      <a:pt x="3265" y="1417"/>
                    </a:lnTo>
                    <a:lnTo>
                      <a:pt x="3291" y="1417"/>
                    </a:lnTo>
                    <a:lnTo>
                      <a:pt x="3319" y="1407"/>
                    </a:lnTo>
                    <a:lnTo>
                      <a:pt x="3341" y="1397"/>
                    </a:lnTo>
                    <a:lnTo>
                      <a:pt x="3359" y="1383"/>
                    </a:lnTo>
                    <a:lnTo>
                      <a:pt x="3373" y="1365"/>
                    </a:lnTo>
                    <a:lnTo>
                      <a:pt x="3389" y="1347"/>
                    </a:lnTo>
                    <a:lnTo>
                      <a:pt x="3403" y="1328"/>
                    </a:lnTo>
                    <a:lnTo>
                      <a:pt x="3419" y="1314"/>
                    </a:lnTo>
                    <a:lnTo>
                      <a:pt x="3441" y="1302"/>
                    </a:lnTo>
                    <a:lnTo>
                      <a:pt x="3465" y="1310"/>
                    </a:lnTo>
                    <a:lnTo>
                      <a:pt x="3486" y="1324"/>
                    </a:lnTo>
                    <a:lnTo>
                      <a:pt x="3502" y="1341"/>
                    </a:lnTo>
                    <a:lnTo>
                      <a:pt x="3516" y="1365"/>
                    </a:lnTo>
                    <a:lnTo>
                      <a:pt x="3530" y="1389"/>
                    </a:lnTo>
                    <a:lnTo>
                      <a:pt x="3540" y="1413"/>
                    </a:lnTo>
                    <a:lnTo>
                      <a:pt x="3552" y="1437"/>
                    </a:lnTo>
                    <a:lnTo>
                      <a:pt x="3504" y="1429"/>
                    </a:lnTo>
                    <a:lnTo>
                      <a:pt x="3459" y="1427"/>
                    </a:lnTo>
                    <a:lnTo>
                      <a:pt x="3413" y="1429"/>
                    </a:lnTo>
                    <a:lnTo>
                      <a:pt x="3367" y="1439"/>
                    </a:lnTo>
                    <a:lnTo>
                      <a:pt x="3325" y="1457"/>
                    </a:lnTo>
                    <a:lnTo>
                      <a:pt x="3299" y="1475"/>
                    </a:lnTo>
                    <a:lnTo>
                      <a:pt x="3275" y="1495"/>
                    </a:lnTo>
                    <a:lnTo>
                      <a:pt x="3251" y="1517"/>
                    </a:lnTo>
                    <a:lnTo>
                      <a:pt x="3227" y="1537"/>
                    </a:lnTo>
                    <a:lnTo>
                      <a:pt x="3199" y="1551"/>
                    </a:lnTo>
                    <a:lnTo>
                      <a:pt x="3165" y="1551"/>
                    </a:lnTo>
                    <a:lnTo>
                      <a:pt x="3131" y="1549"/>
                    </a:lnTo>
                    <a:lnTo>
                      <a:pt x="3098" y="1545"/>
                    </a:lnTo>
                    <a:lnTo>
                      <a:pt x="3066" y="1543"/>
                    </a:lnTo>
                    <a:lnTo>
                      <a:pt x="3032" y="1549"/>
                    </a:lnTo>
                    <a:lnTo>
                      <a:pt x="3002" y="1561"/>
                    </a:lnTo>
                    <a:lnTo>
                      <a:pt x="2950" y="1595"/>
                    </a:lnTo>
                    <a:lnTo>
                      <a:pt x="2904" y="1637"/>
                    </a:lnTo>
                    <a:lnTo>
                      <a:pt x="2862" y="1682"/>
                    </a:lnTo>
                    <a:lnTo>
                      <a:pt x="2822" y="1732"/>
                    </a:lnTo>
                    <a:lnTo>
                      <a:pt x="2786" y="1782"/>
                    </a:lnTo>
                    <a:lnTo>
                      <a:pt x="2776" y="1796"/>
                    </a:lnTo>
                    <a:lnTo>
                      <a:pt x="2776" y="1812"/>
                    </a:lnTo>
                    <a:lnTo>
                      <a:pt x="2778" y="1828"/>
                    </a:lnTo>
                    <a:lnTo>
                      <a:pt x="2782" y="1844"/>
                    </a:lnTo>
                    <a:lnTo>
                      <a:pt x="2784" y="1860"/>
                    </a:lnTo>
                    <a:lnTo>
                      <a:pt x="2780" y="1874"/>
                    </a:lnTo>
                    <a:lnTo>
                      <a:pt x="2770" y="1888"/>
                    </a:lnTo>
                    <a:lnTo>
                      <a:pt x="2738" y="1914"/>
                    </a:lnTo>
                    <a:lnTo>
                      <a:pt x="2707" y="1937"/>
                    </a:lnTo>
                    <a:lnTo>
                      <a:pt x="2675" y="1963"/>
                    </a:lnTo>
                    <a:lnTo>
                      <a:pt x="2645" y="1989"/>
                    </a:lnTo>
                    <a:lnTo>
                      <a:pt x="2619" y="2021"/>
                    </a:lnTo>
                    <a:lnTo>
                      <a:pt x="2621" y="2051"/>
                    </a:lnTo>
                    <a:lnTo>
                      <a:pt x="2627" y="2083"/>
                    </a:lnTo>
                    <a:lnTo>
                      <a:pt x="2635" y="2113"/>
                    </a:lnTo>
                    <a:lnTo>
                      <a:pt x="2643" y="2145"/>
                    </a:lnTo>
                    <a:lnTo>
                      <a:pt x="2645" y="2175"/>
                    </a:lnTo>
                    <a:lnTo>
                      <a:pt x="2643" y="2205"/>
                    </a:lnTo>
                    <a:lnTo>
                      <a:pt x="2631" y="2235"/>
                    </a:lnTo>
                    <a:lnTo>
                      <a:pt x="2607" y="2219"/>
                    </a:lnTo>
                    <a:lnTo>
                      <a:pt x="2589" y="2199"/>
                    </a:lnTo>
                    <a:lnTo>
                      <a:pt x="2575" y="2175"/>
                    </a:lnTo>
                    <a:lnTo>
                      <a:pt x="2561" y="2151"/>
                    </a:lnTo>
                    <a:lnTo>
                      <a:pt x="2547" y="2127"/>
                    </a:lnTo>
                    <a:lnTo>
                      <a:pt x="2533" y="2105"/>
                    </a:lnTo>
                    <a:lnTo>
                      <a:pt x="2513" y="2087"/>
                    </a:lnTo>
                    <a:lnTo>
                      <a:pt x="2489" y="2071"/>
                    </a:lnTo>
                    <a:lnTo>
                      <a:pt x="2447" y="2061"/>
                    </a:lnTo>
                    <a:lnTo>
                      <a:pt x="2403" y="2061"/>
                    </a:lnTo>
                    <a:lnTo>
                      <a:pt x="2362" y="2073"/>
                    </a:lnTo>
                    <a:lnTo>
                      <a:pt x="2320" y="2091"/>
                    </a:lnTo>
                    <a:lnTo>
                      <a:pt x="2282" y="2113"/>
                    </a:lnTo>
                    <a:lnTo>
                      <a:pt x="2246" y="2137"/>
                    </a:lnTo>
                    <a:lnTo>
                      <a:pt x="2222" y="2159"/>
                    </a:lnTo>
                    <a:lnTo>
                      <a:pt x="2204" y="2183"/>
                    </a:lnTo>
                    <a:lnTo>
                      <a:pt x="2192" y="2213"/>
                    </a:lnTo>
                    <a:lnTo>
                      <a:pt x="2184" y="2242"/>
                    </a:lnTo>
                    <a:lnTo>
                      <a:pt x="2182" y="2274"/>
                    </a:lnTo>
                    <a:lnTo>
                      <a:pt x="2186" y="2306"/>
                    </a:lnTo>
                    <a:lnTo>
                      <a:pt x="2186" y="2322"/>
                    </a:lnTo>
                    <a:lnTo>
                      <a:pt x="2188" y="2340"/>
                    </a:lnTo>
                    <a:lnTo>
                      <a:pt x="2192" y="2360"/>
                    </a:lnTo>
                    <a:lnTo>
                      <a:pt x="2198" y="2376"/>
                    </a:lnTo>
                    <a:lnTo>
                      <a:pt x="2208" y="2388"/>
                    </a:lnTo>
                    <a:lnTo>
                      <a:pt x="2226" y="2394"/>
                    </a:lnTo>
                    <a:lnTo>
                      <a:pt x="2266" y="2394"/>
                    </a:lnTo>
                    <a:lnTo>
                      <a:pt x="2308" y="2390"/>
                    </a:lnTo>
                    <a:lnTo>
                      <a:pt x="2348" y="2384"/>
                    </a:lnTo>
                    <a:lnTo>
                      <a:pt x="2387" y="2382"/>
                    </a:lnTo>
                    <a:lnTo>
                      <a:pt x="2427" y="2388"/>
                    </a:lnTo>
                    <a:lnTo>
                      <a:pt x="2425" y="2418"/>
                    </a:lnTo>
                    <a:lnTo>
                      <a:pt x="2417" y="2446"/>
                    </a:lnTo>
                    <a:lnTo>
                      <a:pt x="2405" y="2472"/>
                    </a:lnTo>
                    <a:lnTo>
                      <a:pt x="2389" y="2496"/>
                    </a:lnTo>
                    <a:lnTo>
                      <a:pt x="2377" y="2522"/>
                    </a:lnTo>
                    <a:lnTo>
                      <a:pt x="2368" y="2549"/>
                    </a:lnTo>
                    <a:lnTo>
                      <a:pt x="2387" y="2559"/>
                    </a:lnTo>
                    <a:lnTo>
                      <a:pt x="2405" y="2569"/>
                    </a:lnTo>
                    <a:lnTo>
                      <a:pt x="2421" y="2581"/>
                    </a:lnTo>
                    <a:lnTo>
                      <a:pt x="2433" y="2597"/>
                    </a:lnTo>
                    <a:lnTo>
                      <a:pt x="2463" y="2639"/>
                    </a:lnTo>
                    <a:lnTo>
                      <a:pt x="2499" y="2675"/>
                    </a:lnTo>
                    <a:lnTo>
                      <a:pt x="2539" y="2707"/>
                    </a:lnTo>
                    <a:lnTo>
                      <a:pt x="2581" y="2735"/>
                    </a:lnTo>
                    <a:lnTo>
                      <a:pt x="2625" y="2761"/>
                    </a:lnTo>
                    <a:lnTo>
                      <a:pt x="2671" y="2785"/>
                    </a:lnTo>
                    <a:lnTo>
                      <a:pt x="2717" y="2807"/>
                    </a:lnTo>
                    <a:lnTo>
                      <a:pt x="2731" y="2813"/>
                    </a:lnTo>
                    <a:lnTo>
                      <a:pt x="2744" y="2817"/>
                    </a:lnTo>
                    <a:lnTo>
                      <a:pt x="2758" y="2821"/>
                    </a:lnTo>
                    <a:lnTo>
                      <a:pt x="2772" y="2817"/>
                    </a:lnTo>
                    <a:lnTo>
                      <a:pt x="2782" y="2805"/>
                    </a:lnTo>
                    <a:lnTo>
                      <a:pt x="2802" y="2781"/>
                    </a:lnTo>
                    <a:lnTo>
                      <a:pt x="2826" y="2761"/>
                    </a:lnTo>
                    <a:lnTo>
                      <a:pt x="2854" y="2747"/>
                    </a:lnTo>
                    <a:lnTo>
                      <a:pt x="2884" y="2739"/>
                    </a:lnTo>
                    <a:lnTo>
                      <a:pt x="2914" y="2737"/>
                    </a:lnTo>
                    <a:lnTo>
                      <a:pt x="2994" y="2737"/>
                    </a:lnTo>
                    <a:lnTo>
                      <a:pt x="3072" y="2745"/>
                    </a:lnTo>
                    <a:lnTo>
                      <a:pt x="3149" y="2761"/>
                    </a:lnTo>
                    <a:lnTo>
                      <a:pt x="3223" y="2785"/>
                    </a:lnTo>
                    <a:lnTo>
                      <a:pt x="3295" y="2817"/>
                    </a:lnTo>
                    <a:lnTo>
                      <a:pt x="3323" y="2833"/>
                    </a:lnTo>
                    <a:lnTo>
                      <a:pt x="3351" y="2850"/>
                    </a:lnTo>
                    <a:lnTo>
                      <a:pt x="3377" y="2868"/>
                    </a:lnTo>
                    <a:lnTo>
                      <a:pt x="3405" y="2884"/>
                    </a:lnTo>
                    <a:lnTo>
                      <a:pt x="3435" y="2896"/>
                    </a:lnTo>
                    <a:lnTo>
                      <a:pt x="3468" y="2904"/>
                    </a:lnTo>
                    <a:lnTo>
                      <a:pt x="3502" y="2914"/>
                    </a:lnTo>
                    <a:lnTo>
                      <a:pt x="3534" y="2926"/>
                    </a:lnTo>
                    <a:lnTo>
                      <a:pt x="3566" y="2940"/>
                    </a:lnTo>
                    <a:lnTo>
                      <a:pt x="3596" y="2958"/>
                    </a:lnTo>
                    <a:lnTo>
                      <a:pt x="3620" y="2984"/>
                    </a:lnTo>
                    <a:lnTo>
                      <a:pt x="3634" y="3006"/>
                    </a:lnTo>
                    <a:lnTo>
                      <a:pt x="3642" y="3030"/>
                    </a:lnTo>
                    <a:lnTo>
                      <a:pt x="3648" y="3054"/>
                    </a:lnTo>
                    <a:lnTo>
                      <a:pt x="3654" y="3078"/>
                    </a:lnTo>
                    <a:lnTo>
                      <a:pt x="3664" y="3102"/>
                    </a:lnTo>
                    <a:lnTo>
                      <a:pt x="3680" y="3122"/>
                    </a:lnTo>
                    <a:lnTo>
                      <a:pt x="3728" y="3149"/>
                    </a:lnTo>
                    <a:lnTo>
                      <a:pt x="3780" y="3171"/>
                    </a:lnTo>
                    <a:lnTo>
                      <a:pt x="3833" y="3187"/>
                    </a:lnTo>
                    <a:lnTo>
                      <a:pt x="3889" y="3199"/>
                    </a:lnTo>
                    <a:lnTo>
                      <a:pt x="3945" y="3211"/>
                    </a:lnTo>
                    <a:lnTo>
                      <a:pt x="3999" y="3225"/>
                    </a:lnTo>
                    <a:lnTo>
                      <a:pt x="4053" y="3241"/>
                    </a:lnTo>
                    <a:lnTo>
                      <a:pt x="4105" y="3263"/>
                    </a:lnTo>
                    <a:lnTo>
                      <a:pt x="4129" y="3277"/>
                    </a:lnTo>
                    <a:lnTo>
                      <a:pt x="4147" y="3297"/>
                    </a:lnTo>
                    <a:lnTo>
                      <a:pt x="4159" y="3319"/>
                    </a:lnTo>
                    <a:lnTo>
                      <a:pt x="4165" y="3345"/>
                    </a:lnTo>
                    <a:lnTo>
                      <a:pt x="4161" y="3373"/>
                    </a:lnTo>
                    <a:lnTo>
                      <a:pt x="4151" y="3409"/>
                    </a:lnTo>
                    <a:lnTo>
                      <a:pt x="4135" y="3438"/>
                    </a:lnTo>
                    <a:lnTo>
                      <a:pt x="4113" y="3468"/>
                    </a:lnTo>
                    <a:lnTo>
                      <a:pt x="4089" y="3496"/>
                    </a:lnTo>
                    <a:lnTo>
                      <a:pt x="4063" y="3522"/>
                    </a:lnTo>
                    <a:lnTo>
                      <a:pt x="4039" y="3548"/>
                    </a:lnTo>
                    <a:lnTo>
                      <a:pt x="4021" y="3580"/>
                    </a:lnTo>
                    <a:lnTo>
                      <a:pt x="4011" y="3614"/>
                    </a:lnTo>
                    <a:lnTo>
                      <a:pt x="4007" y="3650"/>
                    </a:lnTo>
                    <a:lnTo>
                      <a:pt x="4005" y="3688"/>
                    </a:lnTo>
                    <a:lnTo>
                      <a:pt x="4005" y="3724"/>
                    </a:lnTo>
                    <a:lnTo>
                      <a:pt x="3999" y="3759"/>
                    </a:lnTo>
                    <a:lnTo>
                      <a:pt x="3977" y="3793"/>
                    </a:lnTo>
                    <a:lnTo>
                      <a:pt x="3951" y="3825"/>
                    </a:lnTo>
                    <a:lnTo>
                      <a:pt x="3923" y="3855"/>
                    </a:lnTo>
                    <a:lnTo>
                      <a:pt x="3895" y="3883"/>
                    </a:lnTo>
                    <a:lnTo>
                      <a:pt x="3873" y="3903"/>
                    </a:lnTo>
                    <a:lnTo>
                      <a:pt x="3849" y="3919"/>
                    </a:lnTo>
                    <a:lnTo>
                      <a:pt x="3826" y="3931"/>
                    </a:lnTo>
                    <a:lnTo>
                      <a:pt x="3800" y="3943"/>
                    </a:lnTo>
                    <a:lnTo>
                      <a:pt x="3774" y="3959"/>
                    </a:lnTo>
                    <a:lnTo>
                      <a:pt x="3754" y="3975"/>
                    </a:lnTo>
                    <a:lnTo>
                      <a:pt x="3736" y="3999"/>
                    </a:lnTo>
                    <a:lnTo>
                      <a:pt x="3698" y="4066"/>
                    </a:lnTo>
                    <a:lnTo>
                      <a:pt x="3652" y="4130"/>
                    </a:lnTo>
                    <a:lnTo>
                      <a:pt x="3604" y="4192"/>
                    </a:lnTo>
                    <a:lnTo>
                      <a:pt x="3554" y="4254"/>
                    </a:lnTo>
                    <a:lnTo>
                      <a:pt x="3504" y="4314"/>
                    </a:lnTo>
                    <a:lnTo>
                      <a:pt x="3453" y="4316"/>
                    </a:lnTo>
                    <a:lnTo>
                      <a:pt x="3399" y="4318"/>
                    </a:lnTo>
                    <a:lnTo>
                      <a:pt x="3411" y="4329"/>
                    </a:lnTo>
                    <a:lnTo>
                      <a:pt x="3423" y="4343"/>
                    </a:lnTo>
                    <a:lnTo>
                      <a:pt x="3411" y="4367"/>
                    </a:lnTo>
                    <a:lnTo>
                      <a:pt x="3393" y="4385"/>
                    </a:lnTo>
                    <a:lnTo>
                      <a:pt x="3369" y="4395"/>
                    </a:lnTo>
                    <a:lnTo>
                      <a:pt x="3345" y="4403"/>
                    </a:lnTo>
                    <a:lnTo>
                      <a:pt x="3319" y="4407"/>
                    </a:lnTo>
                    <a:lnTo>
                      <a:pt x="3293" y="4411"/>
                    </a:lnTo>
                    <a:lnTo>
                      <a:pt x="3267" y="4415"/>
                    </a:lnTo>
                    <a:lnTo>
                      <a:pt x="3251" y="4423"/>
                    </a:lnTo>
                    <a:lnTo>
                      <a:pt x="3241" y="4433"/>
                    </a:lnTo>
                    <a:lnTo>
                      <a:pt x="3235" y="4449"/>
                    </a:lnTo>
                    <a:lnTo>
                      <a:pt x="3229" y="4465"/>
                    </a:lnTo>
                    <a:lnTo>
                      <a:pt x="3223" y="4479"/>
                    </a:lnTo>
                    <a:lnTo>
                      <a:pt x="3215" y="4493"/>
                    </a:lnTo>
                    <a:lnTo>
                      <a:pt x="3189" y="4531"/>
                    </a:lnTo>
                    <a:lnTo>
                      <a:pt x="3165" y="4571"/>
                    </a:lnTo>
                    <a:lnTo>
                      <a:pt x="3145" y="4613"/>
                    </a:lnTo>
                    <a:lnTo>
                      <a:pt x="3125" y="4656"/>
                    </a:lnTo>
                    <a:lnTo>
                      <a:pt x="3275" y="4615"/>
                    </a:lnTo>
                    <a:lnTo>
                      <a:pt x="3421" y="4563"/>
                    </a:lnTo>
                    <a:lnTo>
                      <a:pt x="3558" y="4503"/>
                    </a:lnTo>
                    <a:lnTo>
                      <a:pt x="3692" y="4431"/>
                    </a:lnTo>
                    <a:lnTo>
                      <a:pt x="3820" y="4351"/>
                    </a:lnTo>
                    <a:lnTo>
                      <a:pt x="3941" y="4262"/>
                    </a:lnTo>
                    <a:lnTo>
                      <a:pt x="4055" y="4164"/>
                    </a:lnTo>
                    <a:lnTo>
                      <a:pt x="4163" y="4058"/>
                    </a:lnTo>
                    <a:lnTo>
                      <a:pt x="4260" y="3945"/>
                    </a:lnTo>
                    <a:lnTo>
                      <a:pt x="4352" y="3825"/>
                    </a:lnTo>
                    <a:lnTo>
                      <a:pt x="4432" y="3698"/>
                    </a:lnTo>
                    <a:lnTo>
                      <a:pt x="4504" y="3564"/>
                    </a:lnTo>
                    <a:lnTo>
                      <a:pt x="4567" y="3427"/>
                    </a:lnTo>
                    <a:lnTo>
                      <a:pt x="4619" y="3281"/>
                    </a:lnTo>
                    <a:lnTo>
                      <a:pt x="4659" y="3133"/>
                    </a:lnTo>
                    <a:lnTo>
                      <a:pt x="4689" y="2980"/>
                    </a:lnTo>
                    <a:lnTo>
                      <a:pt x="4709" y="2825"/>
                    </a:lnTo>
                    <a:lnTo>
                      <a:pt x="4715" y="2663"/>
                    </a:lnTo>
                    <a:lnTo>
                      <a:pt x="4709" y="2508"/>
                    </a:lnTo>
                    <a:lnTo>
                      <a:pt x="4691" y="2356"/>
                    </a:lnTo>
                    <a:lnTo>
                      <a:pt x="4663" y="2209"/>
                    </a:lnTo>
                    <a:lnTo>
                      <a:pt x="4623" y="2063"/>
                    </a:lnTo>
                    <a:lnTo>
                      <a:pt x="4575" y="1924"/>
                    </a:lnTo>
                    <a:lnTo>
                      <a:pt x="4516" y="1788"/>
                    </a:lnTo>
                    <a:lnTo>
                      <a:pt x="4448" y="1658"/>
                    </a:lnTo>
                    <a:lnTo>
                      <a:pt x="4370" y="1535"/>
                    </a:lnTo>
                    <a:lnTo>
                      <a:pt x="4284" y="1417"/>
                    </a:lnTo>
                    <a:lnTo>
                      <a:pt x="4191" y="1306"/>
                    </a:lnTo>
                    <a:lnTo>
                      <a:pt x="4091" y="1200"/>
                    </a:lnTo>
                    <a:lnTo>
                      <a:pt x="3983" y="1102"/>
                    </a:lnTo>
                    <a:lnTo>
                      <a:pt x="3867" y="1013"/>
                    </a:lnTo>
                    <a:lnTo>
                      <a:pt x="3841" y="1042"/>
                    </a:lnTo>
                    <a:lnTo>
                      <a:pt x="3822" y="1076"/>
                    </a:lnTo>
                    <a:lnTo>
                      <a:pt x="3802" y="1114"/>
                    </a:lnTo>
                    <a:lnTo>
                      <a:pt x="3782" y="1148"/>
                    </a:lnTo>
                    <a:lnTo>
                      <a:pt x="3756" y="1180"/>
                    </a:lnTo>
                    <a:lnTo>
                      <a:pt x="3732" y="1196"/>
                    </a:lnTo>
                    <a:lnTo>
                      <a:pt x="3704" y="1202"/>
                    </a:lnTo>
                    <a:lnTo>
                      <a:pt x="3676" y="1202"/>
                    </a:lnTo>
                    <a:lnTo>
                      <a:pt x="3648" y="1196"/>
                    </a:lnTo>
                    <a:lnTo>
                      <a:pt x="3620" y="1184"/>
                    </a:lnTo>
                    <a:lnTo>
                      <a:pt x="3594" y="1170"/>
                    </a:lnTo>
                    <a:lnTo>
                      <a:pt x="3572" y="1154"/>
                    </a:lnTo>
                    <a:lnTo>
                      <a:pt x="3528" y="1116"/>
                    </a:lnTo>
                    <a:lnTo>
                      <a:pt x="3486" y="1074"/>
                    </a:lnTo>
                    <a:lnTo>
                      <a:pt x="3451" y="1029"/>
                    </a:lnTo>
                    <a:lnTo>
                      <a:pt x="3419" y="981"/>
                    </a:lnTo>
                    <a:lnTo>
                      <a:pt x="3393" y="927"/>
                    </a:lnTo>
                    <a:lnTo>
                      <a:pt x="3397" y="909"/>
                    </a:lnTo>
                    <a:lnTo>
                      <a:pt x="3407" y="897"/>
                    </a:lnTo>
                    <a:lnTo>
                      <a:pt x="3419" y="887"/>
                    </a:lnTo>
                    <a:lnTo>
                      <a:pt x="3435" y="881"/>
                    </a:lnTo>
                    <a:lnTo>
                      <a:pt x="3453" y="873"/>
                    </a:lnTo>
                    <a:lnTo>
                      <a:pt x="3470" y="867"/>
                    </a:lnTo>
                    <a:lnTo>
                      <a:pt x="3486" y="861"/>
                    </a:lnTo>
                    <a:lnTo>
                      <a:pt x="3500" y="849"/>
                    </a:lnTo>
                    <a:lnTo>
                      <a:pt x="3510" y="835"/>
                    </a:lnTo>
                    <a:lnTo>
                      <a:pt x="3514" y="829"/>
                    </a:lnTo>
                    <a:lnTo>
                      <a:pt x="3516" y="821"/>
                    </a:lnTo>
                    <a:lnTo>
                      <a:pt x="3518" y="813"/>
                    </a:lnTo>
                    <a:lnTo>
                      <a:pt x="3518" y="807"/>
                    </a:lnTo>
                    <a:lnTo>
                      <a:pt x="3399" y="757"/>
                    </a:lnTo>
                    <a:lnTo>
                      <a:pt x="3277" y="714"/>
                    </a:lnTo>
                    <a:lnTo>
                      <a:pt x="3151" y="680"/>
                    </a:lnTo>
                    <a:lnTo>
                      <a:pt x="3161" y="690"/>
                    </a:lnTo>
                    <a:lnTo>
                      <a:pt x="3167" y="704"/>
                    </a:lnTo>
                    <a:lnTo>
                      <a:pt x="3167" y="720"/>
                    </a:lnTo>
                    <a:lnTo>
                      <a:pt x="3145" y="728"/>
                    </a:lnTo>
                    <a:lnTo>
                      <a:pt x="3121" y="730"/>
                    </a:lnTo>
                    <a:lnTo>
                      <a:pt x="3098" y="728"/>
                    </a:lnTo>
                    <a:lnTo>
                      <a:pt x="3074" y="726"/>
                    </a:lnTo>
                    <a:lnTo>
                      <a:pt x="3050" y="726"/>
                    </a:lnTo>
                    <a:lnTo>
                      <a:pt x="3056" y="738"/>
                    </a:lnTo>
                    <a:lnTo>
                      <a:pt x="3068" y="747"/>
                    </a:lnTo>
                    <a:lnTo>
                      <a:pt x="3082" y="755"/>
                    </a:lnTo>
                    <a:lnTo>
                      <a:pt x="3096" y="763"/>
                    </a:lnTo>
                    <a:lnTo>
                      <a:pt x="3109" y="769"/>
                    </a:lnTo>
                    <a:lnTo>
                      <a:pt x="3119" y="779"/>
                    </a:lnTo>
                    <a:lnTo>
                      <a:pt x="3123" y="791"/>
                    </a:lnTo>
                    <a:lnTo>
                      <a:pt x="3119" y="807"/>
                    </a:lnTo>
                    <a:lnTo>
                      <a:pt x="3086" y="801"/>
                    </a:lnTo>
                    <a:lnTo>
                      <a:pt x="3052" y="789"/>
                    </a:lnTo>
                    <a:lnTo>
                      <a:pt x="3020" y="773"/>
                    </a:lnTo>
                    <a:lnTo>
                      <a:pt x="2990" y="753"/>
                    </a:lnTo>
                    <a:lnTo>
                      <a:pt x="2960" y="734"/>
                    </a:lnTo>
                    <a:lnTo>
                      <a:pt x="2928" y="716"/>
                    </a:lnTo>
                    <a:lnTo>
                      <a:pt x="2894" y="704"/>
                    </a:lnTo>
                    <a:lnTo>
                      <a:pt x="2860" y="698"/>
                    </a:lnTo>
                    <a:lnTo>
                      <a:pt x="2828" y="694"/>
                    </a:lnTo>
                    <a:lnTo>
                      <a:pt x="2796" y="694"/>
                    </a:lnTo>
                    <a:lnTo>
                      <a:pt x="2764" y="690"/>
                    </a:lnTo>
                    <a:lnTo>
                      <a:pt x="2735" y="680"/>
                    </a:lnTo>
                    <a:lnTo>
                      <a:pt x="2772" y="652"/>
                    </a:lnTo>
                    <a:lnTo>
                      <a:pt x="2812" y="630"/>
                    </a:lnTo>
                    <a:lnTo>
                      <a:pt x="2762" y="624"/>
                    </a:lnTo>
                    <a:lnTo>
                      <a:pt x="2715" y="618"/>
                    </a:lnTo>
                    <a:lnTo>
                      <a:pt x="2665" y="616"/>
                    </a:lnTo>
                    <a:close/>
                    <a:moveTo>
                      <a:pt x="2665" y="0"/>
                    </a:moveTo>
                    <a:lnTo>
                      <a:pt x="2848" y="6"/>
                    </a:lnTo>
                    <a:lnTo>
                      <a:pt x="3026" y="24"/>
                    </a:lnTo>
                    <a:lnTo>
                      <a:pt x="3201" y="54"/>
                    </a:lnTo>
                    <a:lnTo>
                      <a:pt x="3373" y="96"/>
                    </a:lnTo>
                    <a:lnTo>
                      <a:pt x="3540" y="147"/>
                    </a:lnTo>
                    <a:lnTo>
                      <a:pt x="3702" y="209"/>
                    </a:lnTo>
                    <a:lnTo>
                      <a:pt x="3859" y="281"/>
                    </a:lnTo>
                    <a:lnTo>
                      <a:pt x="4009" y="365"/>
                    </a:lnTo>
                    <a:lnTo>
                      <a:pt x="4155" y="454"/>
                    </a:lnTo>
                    <a:lnTo>
                      <a:pt x="4294" y="556"/>
                    </a:lnTo>
                    <a:lnTo>
                      <a:pt x="4424" y="664"/>
                    </a:lnTo>
                    <a:lnTo>
                      <a:pt x="4550" y="781"/>
                    </a:lnTo>
                    <a:lnTo>
                      <a:pt x="4665" y="905"/>
                    </a:lnTo>
                    <a:lnTo>
                      <a:pt x="4775" y="1037"/>
                    </a:lnTo>
                    <a:lnTo>
                      <a:pt x="4875" y="1174"/>
                    </a:lnTo>
                    <a:lnTo>
                      <a:pt x="4966" y="1320"/>
                    </a:lnTo>
                    <a:lnTo>
                      <a:pt x="5048" y="1471"/>
                    </a:lnTo>
                    <a:lnTo>
                      <a:pt x="5120" y="1627"/>
                    </a:lnTo>
                    <a:lnTo>
                      <a:pt x="5182" y="1788"/>
                    </a:lnTo>
                    <a:lnTo>
                      <a:pt x="5234" y="1955"/>
                    </a:lnTo>
                    <a:lnTo>
                      <a:pt x="5276" y="2127"/>
                    </a:lnTo>
                    <a:lnTo>
                      <a:pt x="5305" y="2302"/>
                    </a:lnTo>
                    <a:lnTo>
                      <a:pt x="5323" y="2482"/>
                    </a:lnTo>
                    <a:lnTo>
                      <a:pt x="5329" y="2663"/>
                    </a:lnTo>
                    <a:lnTo>
                      <a:pt x="5323" y="2846"/>
                    </a:lnTo>
                    <a:lnTo>
                      <a:pt x="5305" y="3026"/>
                    </a:lnTo>
                    <a:lnTo>
                      <a:pt x="5276" y="3201"/>
                    </a:lnTo>
                    <a:lnTo>
                      <a:pt x="5234" y="3371"/>
                    </a:lnTo>
                    <a:lnTo>
                      <a:pt x="5182" y="3538"/>
                    </a:lnTo>
                    <a:lnTo>
                      <a:pt x="5120" y="3700"/>
                    </a:lnTo>
                    <a:lnTo>
                      <a:pt x="5048" y="3857"/>
                    </a:lnTo>
                    <a:lnTo>
                      <a:pt x="4966" y="4009"/>
                    </a:lnTo>
                    <a:lnTo>
                      <a:pt x="4875" y="4152"/>
                    </a:lnTo>
                    <a:lnTo>
                      <a:pt x="4775" y="4292"/>
                    </a:lnTo>
                    <a:lnTo>
                      <a:pt x="4665" y="4423"/>
                    </a:lnTo>
                    <a:lnTo>
                      <a:pt x="4550" y="4547"/>
                    </a:lnTo>
                    <a:lnTo>
                      <a:pt x="4424" y="4662"/>
                    </a:lnTo>
                    <a:lnTo>
                      <a:pt x="4294" y="4772"/>
                    </a:lnTo>
                    <a:lnTo>
                      <a:pt x="4155" y="4872"/>
                    </a:lnTo>
                    <a:lnTo>
                      <a:pt x="4009" y="4963"/>
                    </a:lnTo>
                    <a:lnTo>
                      <a:pt x="3859" y="5045"/>
                    </a:lnTo>
                    <a:lnTo>
                      <a:pt x="3702" y="5117"/>
                    </a:lnTo>
                    <a:lnTo>
                      <a:pt x="3540" y="5181"/>
                    </a:lnTo>
                    <a:lnTo>
                      <a:pt x="3373" y="5232"/>
                    </a:lnTo>
                    <a:lnTo>
                      <a:pt x="3201" y="5272"/>
                    </a:lnTo>
                    <a:lnTo>
                      <a:pt x="3026" y="5302"/>
                    </a:lnTo>
                    <a:lnTo>
                      <a:pt x="2848" y="5320"/>
                    </a:lnTo>
                    <a:lnTo>
                      <a:pt x="2665" y="5326"/>
                    </a:lnTo>
                    <a:lnTo>
                      <a:pt x="2483" y="5320"/>
                    </a:lnTo>
                    <a:lnTo>
                      <a:pt x="2304" y="5302"/>
                    </a:lnTo>
                    <a:lnTo>
                      <a:pt x="2128" y="5272"/>
                    </a:lnTo>
                    <a:lnTo>
                      <a:pt x="1957" y="5232"/>
                    </a:lnTo>
                    <a:lnTo>
                      <a:pt x="1789" y="5181"/>
                    </a:lnTo>
                    <a:lnTo>
                      <a:pt x="1628" y="5117"/>
                    </a:lnTo>
                    <a:lnTo>
                      <a:pt x="1470" y="5045"/>
                    </a:lnTo>
                    <a:lnTo>
                      <a:pt x="1320" y="4963"/>
                    </a:lnTo>
                    <a:lnTo>
                      <a:pt x="1175" y="4872"/>
                    </a:lnTo>
                    <a:lnTo>
                      <a:pt x="1037" y="4772"/>
                    </a:lnTo>
                    <a:lnTo>
                      <a:pt x="906" y="4662"/>
                    </a:lnTo>
                    <a:lnTo>
                      <a:pt x="780" y="4547"/>
                    </a:lnTo>
                    <a:lnTo>
                      <a:pt x="664" y="4423"/>
                    </a:lnTo>
                    <a:lnTo>
                      <a:pt x="554" y="4292"/>
                    </a:lnTo>
                    <a:lnTo>
                      <a:pt x="455" y="4152"/>
                    </a:lnTo>
                    <a:lnTo>
                      <a:pt x="363" y="4009"/>
                    </a:lnTo>
                    <a:lnTo>
                      <a:pt x="281" y="3857"/>
                    </a:lnTo>
                    <a:lnTo>
                      <a:pt x="209" y="3700"/>
                    </a:lnTo>
                    <a:lnTo>
                      <a:pt x="148" y="3538"/>
                    </a:lnTo>
                    <a:lnTo>
                      <a:pt x="96" y="3371"/>
                    </a:lnTo>
                    <a:lnTo>
                      <a:pt x="54" y="3201"/>
                    </a:lnTo>
                    <a:lnTo>
                      <a:pt x="24" y="3026"/>
                    </a:lnTo>
                    <a:lnTo>
                      <a:pt x="6" y="2846"/>
                    </a:lnTo>
                    <a:lnTo>
                      <a:pt x="0" y="2663"/>
                    </a:lnTo>
                    <a:lnTo>
                      <a:pt x="6" y="2482"/>
                    </a:lnTo>
                    <a:lnTo>
                      <a:pt x="24" y="2302"/>
                    </a:lnTo>
                    <a:lnTo>
                      <a:pt x="54" y="2127"/>
                    </a:lnTo>
                    <a:lnTo>
                      <a:pt x="96" y="1955"/>
                    </a:lnTo>
                    <a:lnTo>
                      <a:pt x="148" y="1788"/>
                    </a:lnTo>
                    <a:lnTo>
                      <a:pt x="209" y="1627"/>
                    </a:lnTo>
                    <a:lnTo>
                      <a:pt x="281" y="1471"/>
                    </a:lnTo>
                    <a:lnTo>
                      <a:pt x="363" y="1320"/>
                    </a:lnTo>
                    <a:lnTo>
                      <a:pt x="455" y="1174"/>
                    </a:lnTo>
                    <a:lnTo>
                      <a:pt x="554" y="1037"/>
                    </a:lnTo>
                    <a:lnTo>
                      <a:pt x="664" y="905"/>
                    </a:lnTo>
                    <a:lnTo>
                      <a:pt x="780" y="781"/>
                    </a:lnTo>
                    <a:lnTo>
                      <a:pt x="906" y="664"/>
                    </a:lnTo>
                    <a:lnTo>
                      <a:pt x="1037" y="556"/>
                    </a:lnTo>
                    <a:lnTo>
                      <a:pt x="1175" y="454"/>
                    </a:lnTo>
                    <a:lnTo>
                      <a:pt x="1320" y="365"/>
                    </a:lnTo>
                    <a:lnTo>
                      <a:pt x="1470" y="281"/>
                    </a:lnTo>
                    <a:lnTo>
                      <a:pt x="1628" y="209"/>
                    </a:lnTo>
                    <a:lnTo>
                      <a:pt x="1789" y="147"/>
                    </a:lnTo>
                    <a:lnTo>
                      <a:pt x="1957" y="96"/>
                    </a:lnTo>
                    <a:lnTo>
                      <a:pt x="2128" y="54"/>
                    </a:lnTo>
                    <a:lnTo>
                      <a:pt x="2304" y="24"/>
                    </a:lnTo>
                    <a:lnTo>
                      <a:pt x="2483" y="6"/>
                    </a:lnTo>
                    <a:lnTo>
                      <a:pt x="26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5" name="Rounded Rectangle 71"/>
          <p:cNvSpPr/>
          <p:nvPr/>
        </p:nvSpPr>
        <p:spPr>
          <a:xfrm>
            <a:off x="4208642" y="5546665"/>
            <a:ext cx="362087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16000">
                <a:schemeClr val="bg1">
                  <a:lumMod val="75000"/>
                </a:schemeClr>
              </a:gs>
              <a:gs pos="84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9" name="Rounded Rectangle 71"/>
          <p:cNvSpPr/>
          <p:nvPr/>
        </p:nvSpPr>
        <p:spPr>
          <a:xfrm>
            <a:off x="4236661" y="6326272"/>
            <a:ext cx="362087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16000">
                <a:schemeClr val="bg1">
                  <a:lumMod val="75000"/>
                </a:schemeClr>
              </a:gs>
              <a:gs pos="84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" name="CuadroTexto 1"/>
          <p:cNvSpPr txBox="1"/>
          <p:nvPr/>
        </p:nvSpPr>
        <p:spPr>
          <a:xfrm>
            <a:off x="430063" y="1011879"/>
            <a:ext cx="282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BC0000"/>
                </a:solidFill>
              </a:rPr>
              <a:t>Gobernanza Regulatoria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569595" y="1551071"/>
            <a:ext cx="4479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Autoridad técnico normativa – Rectoría en simplificación administrativa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Preside la CCR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Emisión de normas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Supervisión y fiscalización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Opiniones vinculantes</a:t>
            </a:r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64508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5508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+mn-lt"/>
              </a:rPr>
              <a:t>Qué es el ACR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Es un proceso nuevo, complejo y que se encuentra en su etapa inicial.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El ACR </a:t>
            </a:r>
            <a:r>
              <a:rPr lang="es-PE" b="1" u="sng" dirty="0"/>
              <a:t>es un proceso de análisis del procedimiento administrativo (trámite) </a:t>
            </a:r>
            <a:r>
              <a:rPr lang="es-PE" dirty="0"/>
              <a:t>efectuado por la entidad que tiene a su cargo pronunciarse o emitir el acto administrativo.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Es un proceso </a:t>
            </a:r>
            <a:r>
              <a:rPr lang="es-PE" b="1" u="sng" dirty="0"/>
              <a:t>dirigido a simplificar y a determinar las cargas administrativas de los procedimientos administrativos.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Comprende la revisión del stock de procedimientos y las propuestas de creación.</a:t>
            </a:r>
          </a:p>
          <a:p>
            <a:pPr marL="0" indent="0">
              <a:buClr>
                <a:srgbClr val="C00000"/>
              </a:buClr>
              <a:buNone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Es un proceso que comprenderá revisiones cada 3 años.</a:t>
            </a:r>
          </a:p>
          <a:p>
            <a:pPr marL="0" indent="0">
              <a:buNone/>
            </a:pPr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/>
                <a:t>Secretaría de Gestión Pública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302969" y="6165682"/>
            <a:ext cx="2269118" cy="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1267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BC0000"/>
                </a:solidFill>
                <a:latin typeface="+mn-lt"/>
              </a:rPr>
              <a:t>Qué </a:t>
            </a:r>
            <a:r>
              <a:rPr lang="es-PE" sz="3600" b="1" dirty="0">
                <a:latin typeface="+mn-lt"/>
              </a:rPr>
              <a:t>NO</a:t>
            </a:r>
            <a:r>
              <a:rPr lang="es-PE" sz="3600" b="1" dirty="0">
                <a:solidFill>
                  <a:srgbClr val="BC0000"/>
                </a:solidFill>
                <a:latin typeface="+mn-lt"/>
              </a:rPr>
              <a:t> es el ACR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9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No es un proceso de análisis de impacto regulatorio – RIA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No es un proceso dirigido a evaluar/analizar la disposición normativa (</a:t>
            </a:r>
            <a:r>
              <a:rPr lang="es-PE" dirty="0" err="1"/>
              <a:t>ejem</a:t>
            </a:r>
            <a:r>
              <a:rPr lang="es-PE" dirty="0"/>
              <a:t>. Reglamentos)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P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PE" dirty="0"/>
              <a:t>No es un proceso de validación del TUPA</a:t>
            </a:r>
          </a:p>
          <a:p>
            <a:pPr marL="0" indent="0">
              <a:buNone/>
            </a:pPr>
            <a:endParaRPr lang="es-PE" dirty="0"/>
          </a:p>
        </p:txBody>
      </p:sp>
      <p:grpSp>
        <p:nvGrpSpPr>
          <p:cNvPr id="4" name="Grupo 3"/>
          <p:cNvGrpSpPr/>
          <p:nvPr/>
        </p:nvGrpSpPr>
        <p:grpSpPr>
          <a:xfrm>
            <a:off x="547056" y="159028"/>
            <a:ext cx="10813166" cy="662239"/>
            <a:chOff x="547056" y="159028"/>
            <a:chExt cx="10813166" cy="66223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32098" t="17730" r="49492" b="75651"/>
            <a:stretch/>
          </p:blipFill>
          <p:spPr>
            <a:xfrm>
              <a:off x="547056" y="159028"/>
              <a:ext cx="3273909" cy="662239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721797" y="273027"/>
              <a:ext cx="2638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solidFill>
                    <a:prstClr val="black"/>
                  </a:solidFill>
                </a:rPr>
                <a:t>Secretaría de Gestión Pública</a:t>
              </a: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838200" y="5435600"/>
            <a:ext cx="1045114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E7E6E6"/>
                </a:solidFill>
              </a:rPr>
              <a:t>El análisis se concentra en el procedimiento administrativo</a:t>
            </a:r>
            <a:endParaRPr lang="es-PE" b="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2270" t="84866" r="2558" b="8084"/>
          <a:stretch/>
        </p:blipFill>
        <p:spPr>
          <a:xfrm>
            <a:off x="9873603" y="6267450"/>
            <a:ext cx="1937398" cy="5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3487</TotalTime>
  <Words>1497</Words>
  <Application>Microsoft Office PowerPoint</Application>
  <PresentationFormat>Personalizado</PresentationFormat>
  <Paragraphs>262</Paragraphs>
  <Slides>22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Tema de Office</vt:lpstr>
      <vt:lpstr>1_Tema de Office</vt:lpstr>
      <vt:lpstr>2_Tema de Office</vt:lpstr>
      <vt:lpstr>Simplificación administrativa y calidad regulatoria</vt:lpstr>
      <vt:lpstr>Antecedentes en calidad regulatoria</vt:lpstr>
      <vt:lpstr>Política Nacional de Modernización de la Gestión Pública</vt:lpstr>
      <vt:lpstr>Marco para la mejora de la calidad regulatoria</vt:lpstr>
      <vt:lpstr>Presentación de PowerPoint</vt:lpstr>
      <vt:lpstr>Presentación de PowerPoint</vt:lpstr>
      <vt:lpstr>Presentación de PowerPoint</vt:lpstr>
      <vt:lpstr>Qué es el ACR</vt:lpstr>
      <vt:lpstr>Qué NO es el ACR</vt:lpstr>
      <vt:lpstr>Presentación de PowerPoint</vt:lpstr>
      <vt:lpstr>Presentación de PowerPoint</vt:lpstr>
      <vt:lpstr>Presentación de PowerPoint</vt:lpstr>
      <vt:lpstr>Principio de legalidad</vt:lpstr>
      <vt:lpstr>Principio de necesidad</vt:lpstr>
      <vt:lpstr>Principio de efectividad</vt:lpstr>
      <vt:lpstr>Principio de proporcionalidad</vt:lpstr>
      <vt:lpstr>Efectos de no contar con la validación del Análisis de Calidad Regulatoria – Art 13°</vt:lpstr>
      <vt:lpstr>Presentación de PowerPoint</vt:lpstr>
      <vt:lpstr>Presentación de PowerPoint</vt:lpstr>
      <vt:lpstr>Presentación de PowerPoint</vt:lpstr>
      <vt:lpstr>Contacto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Orellana Álvarez</dc:creator>
  <cp:lastModifiedBy>COMEX</cp:lastModifiedBy>
  <cp:revision>159</cp:revision>
  <cp:lastPrinted>2017-08-24T02:03:28Z</cp:lastPrinted>
  <dcterms:created xsi:type="dcterms:W3CDTF">2017-03-13T23:01:39Z</dcterms:created>
  <dcterms:modified xsi:type="dcterms:W3CDTF">2018-11-15T12:25:00Z</dcterms:modified>
</cp:coreProperties>
</file>